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1"/>
  </p:notesMasterIdLst>
  <p:handoutMasterIdLst>
    <p:handoutMasterId r:id="rId32"/>
  </p:handoutMasterIdLst>
  <p:sldIdLst>
    <p:sldId id="593" r:id="rId3"/>
    <p:sldId id="851" r:id="rId4"/>
    <p:sldId id="852" r:id="rId5"/>
    <p:sldId id="853" r:id="rId6"/>
    <p:sldId id="854" r:id="rId7"/>
    <p:sldId id="855" r:id="rId8"/>
    <p:sldId id="856" r:id="rId9"/>
    <p:sldId id="857" r:id="rId10"/>
    <p:sldId id="858" r:id="rId11"/>
    <p:sldId id="873" r:id="rId12"/>
    <p:sldId id="874" r:id="rId13"/>
    <p:sldId id="875" r:id="rId14"/>
    <p:sldId id="877" r:id="rId15"/>
    <p:sldId id="859" r:id="rId16"/>
    <p:sldId id="861" r:id="rId17"/>
    <p:sldId id="860" r:id="rId18"/>
    <p:sldId id="862" r:id="rId19"/>
    <p:sldId id="863" r:id="rId20"/>
    <p:sldId id="864" r:id="rId21"/>
    <p:sldId id="865" r:id="rId22"/>
    <p:sldId id="866" r:id="rId23"/>
    <p:sldId id="867" r:id="rId24"/>
    <p:sldId id="868" r:id="rId25"/>
    <p:sldId id="869" r:id="rId26"/>
    <p:sldId id="870" r:id="rId27"/>
    <p:sldId id="880" r:id="rId28"/>
    <p:sldId id="878" r:id="rId29"/>
    <p:sldId id="879" r:id="rId30"/>
  </p:sldIdLst>
  <p:sldSz cx="9144000" cy="6858000" type="screen4x3"/>
  <p:notesSz cx="7010400" cy="9296400"/>
  <p:custDataLst>
    <p:tags r:id="rId33"/>
  </p:custDataLst>
  <p:defaultTextStyle>
    <a:defPPr>
      <a:defRPr lang="en-US"/>
    </a:defPPr>
    <a:lvl1pPr algn="l" rtl="0" eaLnBrk="0" fontAlgn="base" hangingPunct="0">
      <a:spcBef>
        <a:spcPct val="0"/>
      </a:spcBef>
      <a:spcAft>
        <a:spcPct val="0"/>
      </a:spcAft>
      <a:defRPr sz="1900" kern="1200">
        <a:solidFill>
          <a:srgbClr val="0070C0"/>
        </a:solidFill>
        <a:latin typeface="Arial" charset="0"/>
        <a:ea typeface="+mn-ea"/>
        <a:cs typeface="Arial" charset="0"/>
      </a:defRPr>
    </a:lvl1pPr>
    <a:lvl2pPr marL="457200" algn="l" rtl="0" eaLnBrk="0" fontAlgn="base" hangingPunct="0">
      <a:spcBef>
        <a:spcPct val="0"/>
      </a:spcBef>
      <a:spcAft>
        <a:spcPct val="0"/>
      </a:spcAft>
      <a:defRPr sz="1900" kern="1200">
        <a:solidFill>
          <a:srgbClr val="0070C0"/>
        </a:solidFill>
        <a:latin typeface="Arial" charset="0"/>
        <a:ea typeface="+mn-ea"/>
        <a:cs typeface="Arial" charset="0"/>
      </a:defRPr>
    </a:lvl2pPr>
    <a:lvl3pPr marL="914400" algn="l" rtl="0" eaLnBrk="0" fontAlgn="base" hangingPunct="0">
      <a:spcBef>
        <a:spcPct val="0"/>
      </a:spcBef>
      <a:spcAft>
        <a:spcPct val="0"/>
      </a:spcAft>
      <a:defRPr sz="1900" kern="1200">
        <a:solidFill>
          <a:srgbClr val="0070C0"/>
        </a:solidFill>
        <a:latin typeface="Arial" charset="0"/>
        <a:ea typeface="+mn-ea"/>
        <a:cs typeface="Arial" charset="0"/>
      </a:defRPr>
    </a:lvl3pPr>
    <a:lvl4pPr marL="1371600" algn="l" rtl="0" eaLnBrk="0" fontAlgn="base" hangingPunct="0">
      <a:spcBef>
        <a:spcPct val="0"/>
      </a:spcBef>
      <a:spcAft>
        <a:spcPct val="0"/>
      </a:spcAft>
      <a:defRPr sz="1900" kern="1200">
        <a:solidFill>
          <a:srgbClr val="0070C0"/>
        </a:solidFill>
        <a:latin typeface="Arial" charset="0"/>
        <a:ea typeface="+mn-ea"/>
        <a:cs typeface="Arial" charset="0"/>
      </a:defRPr>
    </a:lvl4pPr>
    <a:lvl5pPr marL="1828800" algn="l" rtl="0" eaLnBrk="0" fontAlgn="base" hangingPunct="0">
      <a:spcBef>
        <a:spcPct val="0"/>
      </a:spcBef>
      <a:spcAft>
        <a:spcPct val="0"/>
      </a:spcAft>
      <a:defRPr sz="1900" kern="1200">
        <a:solidFill>
          <a:srgbClr val="0070C0"/>
        </a:solidFill>
        <a:latin typeface="Arial" charset="0"/>
        <a:ea typeface="+mn-ea"/>
        <a:cs typeface="Arial" charset="0"/>
      </a:defRPr>
    </a:lvl5pPr>
    <a:lvl6pPr marL="2286000" algn="l" defTabSz="914400" rtl="0" eaLnBrk="1" latinLnBrk="0" hangingPunct="1">
      <a:defRPr sz="1900" kern="1200">
        <a:solidFill>
          <a:srgbClr val="0070C0"/>
        </a:solidFill>
        <a:latin typeface="Arial" charset="0"/>
        <a:ea typeface="+mn-ea"/>
        <a:cs typeface="Arial" charset="0"/>
      </a:defRPr>
    </a:lvl6pPr>
    <a:lvl7pPr marL="2743200" algn="l" defTabSz="914400" rtl="0" eaLnBrk="1" latinLnBrk="0" hangingPunct="1">
      <a:defRPr sz="1900" kern="1200">
        <a:solidFill>
          <a:srgbClr val="0070C0"/>
        </a:solidFill>
        <a:latin typeface="Arial" charset="0"/>
        <a:ea typeface="+mn-ea"/>
        <a:cs typeface="Arial" charset="0"/>
      </a:defRPr>
    </a:lvl7pPr>
    <a:lvl8pPr marL="3200400" algn="l" defTabSz="914400" rtl="0" eaLnBrk="1" latinLnBrk="0" hangingPunct="1">
      <a:defRPr sz="1900" kern="1200">
        <a:solidFill>
          <a:srgbClr val="0070C0"/>
        </a:solidFill>
        <a:latin typeface="Arial" charset="0"/>
        <a:ea typeface="+mn-ea"/>
        <a:cs typeface="Arial" charset="0"/>
      </a:defRPr>
    </a:lvl8pPr>
    <a:lvl9pPr marL="3657600" algn="l" defTabSz="914400" rtl="0" eaLnBrk="1" latinLnBrk="0" hangingPunct="1">
      <a:defRPr sz="1900" kern="1200">
        <a:solidFill>
          <a:srgbClr val="0070C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33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807" autoAdjust="0"/>
  </p:normalViewPr>
  <p:slideViewPr>
    <p:cSldViewPr>
      <p:cViewPr varScale="1">
        <p:scale>
          <a:sx n="46" d="100"/>
          <a:sy n="46" d="100"/>
        </p:scale>
        <p:origin x="1848" y="39"/>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FBF71CA8-6EE6-4186-808C-00E8CA93B47C}" type="datetimeFigureOut">
              <a:rPr lang="en-US" smtClean="0"/>
              <a:t>7/2/2020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EF78114D-1C53-4055-9AC4-97E36A750CC7}" type="slidenum">
              <a:rPr lang="en-US" smtClean="0"/>
              <a:t>‹#›</a:t>
            </a:fld>
            <a:endParaRPr lang="en-US"/>
          </a:p>
        </p:txBody>
      </p:sp>
    </p:spTree>
    <p:extLst>
      <p:ext uri="{BB962C8B-B14F-4D97-AF65-F5344CB8AC3E}">
        <p14:creationId xmlns:p14="http://schemas.microsoft.com/office/powerpoint/2010/main" val="259029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solidFill>
                  <a:schemeClr val="tx1"/>
                </a:solidFill>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solidFill>
                  <a:schemeClr val="tx1"/>
                </a:solidFill>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A21A3A5D-AD5E-4672-B5D8-5824756D57A4}" type="slidenum">
              <a:rPr lang="en-US"/>
              <a:pPr>
                <a:defRPr/>
              </a:pPr>
              <a:t>‹#›</a:t>
            </a:fld>
            <a:endParaRPr lang="en-US"/>
          </a:p>
        </p:txBody>
      </p:sp>
    </p:spTree>
    <p:extLst>
      <p:ext uri="{BB962C8B-B14F-4D97-AF65-F5344CB8AC3E}">
        <p14:creationId xmlns:p14="http://schemas.microsoft.com/office/powerpoint/2010/main" val="2421699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8200"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41" indent="-285708" eaLnBrk="0" hangingPunct="0">
              <a:defRPr>
                <a:solidFill>
                  <a:schemeClr val="tx1"/>
                </a:solidFill>
                <a:latin typeface="Arial" charset="0"/>
                <a:cs typeface="Arial" charset="0"/>
              </a:defRPr>
            </a:lvl2pPr>
            <a:lvl3pPr marL="1142833" indent="-228567" eaLnBrk="0" hangingPunct="0">
              <a:defRPr>
                <a:solidFill>
                  <a:schemeClr val="tx1"/>
                </a:solidFill>
                <a:latin typeface="Arial" charset="0"/>
                <a:cs typeface="Arial" charset="0"/>
              </a:defRPr>
            </a:lvl3pPr>
            <a:lvl4pPr marL="1599965" indent="-228567" eaLnBrk="0" hangingPunct="0">
              <a:defRPr>
                <a:solidFill>
                  <a:schemeClr val="tx1"/>
                </a:solidFill>
                <a:latin typeface="Arial" charset="0"/>
                <a:cs typeface="Arial" charset="0"/>
              </a:defRPr>
            </a:lvl4pPr>
            <a:lvl5pPr marL="2057099" indent="-228567" eaLnBrk="0" hangingPunct="0">
              <a:defRPr>
                <a:solidFill>
                  <a:schemeClr val="tx1"/>
                </a:solidFill>
                <a:latin typeface="Arial" charset="0"/>
                <a:cs typeface="Arial" charset="0"/>
              </a:defRPr>
            </a:lvl5pPr>
            <a:lvl6pPr marL="2514232" indent="-228567" eaLnBrk="0" fontAlgn="base" hangingPunct="0">
              <a:spcBef>
                <a:spcPct val="0"/>
              </a:spcBef>
              <a:spcAft>
                <a:spcPct val="0"/>
              </a:spcAft>
              <a:defRPr>
                <a:solidFill>
                  <a:schemeClr val="tx1"/>
                </a:solidFill>
                <a:latin typeface="Arial" charset="0"/>
                <a:cs typeface="Arial" charset="0"/>
              </a:defRPr>
            </a:lvl6pPr>
            <a:lvl7pPr marL="2971364" indent="-228567" eaLnBrk="0" fontAlgn="base" hangingPunct="0">
              <a:spcBef>
                <a:spcPct val="0"/>
              </a:spcBef>
              <a:spcAft>
                <a:spcPct val="0"/>
              </a:spcAft>
              <a:defRPr>
                <a:solidFill>
                  <a:schemeClr val="tx1"/>
                </a:solidFill>
                <a:latin typeface="Arial" charset="0"/>
                <a:cs typeface="Arial" charset="0"/>
              </a:defRPr>
            </a:lvl7pPr>
            <a:lvl8pPr marL="3428498" indent="-228567" eaLnBrk="0" fontAlgn="base" hangingPunct="0">
              <a:spcBef>
                <a:spcPct val="0"/>
              </a:spcBef>
              <a:spcAft>
                <a:spcPct val="0"/>
              </a:spcAft>
              <a:defRPr>
                <a:solidFill>
                  <a:schemeClr val="tx1"/>
                </a:solidFill>
                <a:latin typeface="Arial" charset="0"/>
                <a:cs typeface="Arial" charset="0"/>
              </a:defRPr>
            </a:lvl8pPr>
            <a:lvl9pPr marL="3885630" indent="-228567" eaLnBrk="0" fontAlgn="base" hangingPunct="0">
              <a:spcBef>
                <a:spcPct val="0"/>
              </a:spcBef>
              <a:spcAft>
                <a:spcPct val="0"/>
              </a:spcAft>
              <a:defRPr>
                <a:solidFill>
                  <a:schemeClr val="tx1"/>
                </a:solidFill>
                <a:latin typeface="Arial" charset="0"/>
                <a:cs typeface="Arial" charset="0"/>
              </a:defRPr>
            </a:lvl9pPr>
          </a:lstStyle>
          <a:p>
            <a:pPr eaLnBrk="1" hangingPunct="1"/>
            <a:fld id="{30DC5315-B487-491D-9874-402D20B28AFE}" type="slidenum">
              <a:rPr lang="en-US" smtClean="0"/>
              <a:pPr eaLnBrk="1" hangingPunct="1"/>
              <a:t>1</a:t>
            </a:fld>
            <a:endParaRPr lang="en-US" smtClean="0"/>
          </a:p>
        </p:txBody>
      </p:sp>
    </p:spTree>
    <p:extLst>
      <p:ext uri="{BB962C8B-B14F-4D97-AF65-F5344CB8AC3E}">
        <p14:creationId xmlns:p14="http://schemas.microsoft.com/office/powerpoint/2010/main" val="248946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one, we’ll see the crazy implications in a sec.</a:t>
            </a:r>
            <a:endParaRPr lang="en-US" dirty="0"/>
          </a:p>
        </p:txBody>
      </p:sp>
      <p:sp>
        <p:nvSpPr>
          <p:cNvPr id="4" name="Slide Number Placeholder 3"/>
          <p:cNvSpPr>
            <a:spLocks noGrp="1"/>
          </p:cNvSpPr>
          <p:nvPr>
            <p:ph type="sldNum" sz="quarter" idx="10"/>
          </p:nvPr>
        </p:nvSpPr>
        <p:spPr/>
        <p:txBody>
          <a:bodyPr/>
          <a:lstStyle/>
          <a:p>
            <a:pPr>
              <a:defRPr/>
            </a:pPr>
            <a:fld id="{A21A3A5D-AD5E-4672-B5D8-5824756D57A4}" type="slidenum">
              <a:rPr lang="en-US" smtClean="0"/>
              <a:pPr>
                <a:defRPr/>
              </a:pPr>
              <a:t>2</a:t>
            </a:fld>
            <a:endParaRPr lang="en-US"/>
          </a:p>
        </p:txBody>
      </p:sp>
    </p:spTree>
    <p:extLst>
      <p:ext uri="{BB962C8B-B14F-4D97-AF65-F5344CB8AC3E}">
        <p14:creationId xmlns:p14="http://schemas.microsoft.com/office/powerpoint/2010/main" val="335319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prompted for responses; work</a:t>
            </a:r>
            <a:r>
              <a:rPr lang="en-US" baseline="0" dirty="0" smtClean="0"/>
              <a:t> hours on east coast, cats, etc.</a:t>
            </a:r>
            <a:endParaRPr lang="en-US" dirty="0"/>
          </a:p>
        </p:txBody>
      </p:sp>
      <p:sp>
        <p:nvSpPr>
          <p:cNvPr id="4" name="Slide Number Placeholder 3"/>
          <p:cNvSpPr>
            <a:spLocks noGrp="1"/>
          </p:cNvSpPr>
          <p:nvPr>
            <p:ph type="sldNum" sz="quarter" idx="10"/>
          </p:nvPr>
        </p:nvSpPr>
        <p:spPr/>
        <p:txBody>
          <a:bodyPr/>
          <a:lstStyle/>
          <a:p>
            <a:pPr>
              <a:defRPr/>
            </a:pPr>
            <a:fld id="{A21A3A5D-AD5E-4672-B5D8-5824756D57A4}" type="slidenum">
              <a:rPr lang="en-US" smtClean="0"/>
              <a:pPr>
                <a:defRPr/>
              </a:pPr>
              <a:t>18</a:t>
            </a:fld>
            <a:endParaRPr lang="en-US"/>
          </a:p>
        </p:txBody>
      </p:sp>
    </p:spTree>
    <p:extLst>
      <p:ext uri="{BB962C8B-B14F-4D97-AF65-F5344CB8AC3E}">
        <p14:creationId xmlns:p14="http://schemas.microsoft.com/office/powerpoint/2010/main" val="402171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tells us that concern for the tails is more extreme for those with attributes that would assign them as having ex ante greater concern for equality. But the main takeaway is concern for those just-above seems to</a:t>
            </a:r>
            <a:r>
              <a:rPr lang="en-US" baseline="0" dirty="0" smtClean="0"/>
              <a:t> transcend that – the </a:t>
            </a:r>
            <a:r>
              <a:rPr lang="en-US" baseline="0" dirty="0" err="1" smtClean="0"/>
              <a:t>coeffs</a:t>
            </a:r>
            <a:r>
              <a:rPr lang="en-US" baseline="0" dirty="0" smtClean="0"/>
              <a:t> look pretty similar for the first two rows. (if anything goes in the “wrong” direction)</a:t>
            </a:r>
            <a:endParaRPr lang="en-US" dirty="0"/>
          </a:p>
        </p:txBody>
      </p:sp>
      <p:sp>
        <p:nvSpPr>
          <p:cNvPr id="4" name="Slide Number Placeholder 3"/>
          <p:cNvSpPr>
            <a:spLocks noGrp="1"/>
          </p:cNvSpPr>
          <p:nvPr>
            <p:ph type="sldNum" sz="quarter" idx="10"/>
          </p:nvPr>
        </p:nvSpPr>
        <p:spPr/>
        <p:txBody>
          <a:bodyPr/>
          <a:lstStyle/>
          <a:p>
            <a:pPr>
              <a:defRPr/>
            </a:pPr>
            <a:fld id="{A21A3A5D-AD5E-4672-B5D8-5824756D57A4}" type="slidenum">
              <a:rPr lang="en-US" smtClean="0"/>
              <a:pPr>
                <a:defRPr/>
              </a:pPr>
              <a:t>24</a:t>
            </a:fld>
            <a:endParaRPr lang="en-US"/>
          </a:p>
        </p:txBody>
      </p:sp>
    </p:spTree>
    <p:extLst>
      <p:ext uri="{BB962C8B-B14F-4D97-AF65-F5344CB8AC3E}">
        <p14:creationId xmlns:p14="http://schemas.microsoft.com/office/powerpoint/2010/main" val="208796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B61D252C-2744-4994-81D8-4437DC64C0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945FE8EE-352D-459A-BD04-D20F18BDA7D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6500"/>
            <a:ext cx="3922713" cy="491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2313" y="1206500"/>
            <a:ext cx="3922712" cy="491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CB041888-CC99-4153-A431-6321BD8FEE1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65E6B8D9-0082-4BFE-BB62-2F0CA66AA0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55FB46D0-0767-41F1-A499-C6F52363DE0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1D534FCB-D6C1-453A-BB17-55EFC0FF3FD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9A471F34-9BC5-4D66-8215-A836BE222E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70D90FFF-E7B5-4207-8A80-D2D481DA47F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2923E707-4836-46AC-A1DA-3B8A1BC9612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125413"/>
            <a:ext cx="2100262" cy="62515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151563" cy="62515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AD733899-E009-48C4-B659-8285174D3F9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8458200" y="6473825"/>
            <a:ext cx="542925" cy="476250"/>
          </a:xfrm>
          <a:prstGeom prst="rect">
            <a:avLst/>
          </a:prstGeom>
          <a:ln/>
        </p:spPr>
        <p:txBody>
          <a:bodyPr/>
          <a:lstStyle>
            <a:lvl1pPr>
              <a:defRPr/>
            </a:lvl1pPr>
          </a:lstStyle>
          <a:p>
            <a:pPr>
              <a:defRPr/>
            </a:pPr>
            <a:fld id="{E9C1080D-7FE2-4973-B65A-0193881BE8A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ACCACBF-28CC-4F72-8BCA-BDBEE31EC98D}" type="slidenum">
              <a:rPr lang="en-US"/>
              <a:pPr/>
              <a:t>‹#›</a:t>
            </a:fld>
            <a:endParaRPr lang="en-US"/>
          </a:p>
        </p:txBody>
      </p:sp>
    </p:spTree>
    <p:extLst>
      <p:ext uri="{BB962C8B-B14F-4D97-AF65-F5344CB8AC3E}">
        <p14:creationId xmlns:p14="http://schemas.microsoft.com/office/powerpoint/2010/main" val="71237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fld id="{5F3BA61E-5D56-433D-9F60-E26A71E1D9F6}" type="slidenum">
              <a:rPr lang="en-US"/>
              <a:pPr/>
              <a:t>‹#›</a:t>
            </a:fld>
            <a:endParaRPr lang="en-US"/>
          </a:p>
        </p:txBody>
      </p:sp>
    </p:spTree>
    <p:extLst>
      <p:ext uri="{BB962C8B-B14F-4D97-AF65-F5344CB8AC3E}">
        <p14:creationId xmlns:p14="http://schemas.microsoft.com/office/powerpoint/2010/main" val="729019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C1F638D7-34CA-4827-A83C-6D1242603D44}" type="slidenum">
              <a:rPr lang="en-US"/>
              <a:pPr/>
              <a:t>‹#›</a:t>
            </a:fld>
            <a:endParaRPr lang="en-US"/>
          </a:p>
        </p:txBody>
      </p:sp>
    </p:spTree>
    <p:extLst>
      <p:ext uri="{BB962C8B-B14F-4D97-AF65-F5344CB8AC3E}">
        <p14:creationId xmlns:p14="http://schemas.microsoft.com/office/powerpoint/2010/main" val="362822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6500"/>
            <a:ext cx="3922713" cy="491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2313" y="1206500"/>
            <a:ext cx="3922712" cy="491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3881438"/>
            <a:ext cx="9144000" cy="2976562"/>
          </a:xfrm>
          <a:prstGeom prst="rect">
            <a:avLst/>
          </a:prstGeom>
          <a:solidFill>
            <a:srgbClr val="0081CC"/>
          </a:solidFill>
          <a:ln w="9525">
            <a:noFill/>
            <a:miter lim="800000"/>
            <a:headEnd/>
            <a:tailEnd/>
          </a:ln>
          <a:effectLst/>
        </p:spPr>
        <p:txBody>
          <a:bodyPr wrap="none" lIns="91432" tIns="45716" rIns="91432" bIns="45716" anchor="ctr"/>
          <a:lstStyle/>
          <a:p>
            <a:pPr algn="ctr" eaLnBrk="1" hangingPunct="1">
              <a:defRPr/>
            </a:pPr>
            <a:endParaRPr lang="en-US" sz="1800">
              <a:solidFill>
                <a:schemeClr val="bg1"/>
              </a:solidFill>
            </a:endParaRPr>
          </a:p>
        </p:txBody>
      </p:sp>
      <p:sp>
        <p:nvSpPr>
          <p:cNvPr id="3076" name="Rectangle 4"/>
          <p:cNvSpPr>
            <a:spLocks noGrp="1" noChangeArrowheads="1"/>
          </p:cNvSpPr>
          <p:nvPr>
            <p:ph type="body" idx="1"/>
          </p:nvPr>
        </p:nvSpPr>
        <p:spPr bwMode="auto">
          <a:xfrm>
            <a:off x="457200" y="1206500"/>
            <a:ext cx="7997825" cy="49196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
          <p:cNvSpPr>
            <a:spLocks noChangeArrowheads="1"/>
          </p:cNvSpPr>
          <p:nvPr userDrawn="1"/>
        </p:nvSpPr>
        <p:spPr bwMode="auto">
          <a:xfrm>
            <a:off x="0" y="0"/>
            <a:ext cx="9144000" cy="609600"/>
          </a:xfrm>
          <a:prstGeom prst="rect">
            <a:avLst/>
          </a:prstGeom>
          <a:solidFill>
            <a:srgbClr val="0081CC"/>
          </a:solidFill>
          <a:ln w="9525">
            <a:noFill/>
            <a:miter lim="800000"/>
            <a:headEnd/>
            <a:tailEnd/>
          </a:ln>
          <a:effectLst/>
        </p:spPr>
        <p:txBody>
          <a:bodyPr wrap="none" lIns="91432" tIns="45716" rIns="91432" bIns="45716" anchor="ctr"/>
          <a:lstStyle/>
          <a:p>
            <a:pPr algn="ctr" eaLnBrk="1" hangingPunct="1">
              <a:defRPr/>
            </a:pPr>
            <a:endParaRPr lang="en-U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cs typeface="Arial" charset="0"/>
        </a:defRPr>
      </a:lvl2pPr>
      <a:lvl3pPr algn="l" rtl="0" eaLnBrk="0" fontAlgn="base" hangingPunct="0">
        <a:spcBef>
          <a:spcPct val="0"/>
        </a:spcBef>
        <a:spcAft>
          <a:spcPct val="0"/>
        </a:spcAft>
        <a:defRPr sz="2000" b="1">
          <a:solidFill>
            <a:schemeClr val="bg1"/>
          </a:solidFill>
          <a:latin typeface="Arial" charset="0"/>
          <a:cs typeface="Arial" charset="0"/>
        </a:defRPr>
      </a:lvl3pPr>
      <a:lvl4pPr algn="l" rtl="0" eaLnBrk="0" fontAlgn="base" hangingPunct="0">
        <a:spcBef>
          <a:spcPct val="0"/>
        </a:spcBef>
        <a:spcAft>
          <a:spcPct val="0"/>
        </a:spcAft>
        <a:defRPr sz="2000" b="1">
          <a:solidFill>
            <a:schemeClr val="bg1"/>
          </a:solidFill>
          <a:latin typeface="Arial" charset="0"/>
          <a:cs typeface="Arial" charset="0"/>
        </a:defRPr>
      </a:lvl4pPr>
      <a:lvl5pPr algn="l" rtl="0" eaLnBrk="0" fontAlgn="base" hangingPunct="0">
        <a:spcBef>
          <a:spcPct val="0"/>
        </a:spcBef>
        <a:spcAft>
          <a:spcPct val="0"/>
        </a:spcAft>
        <a:defRPr sz="2000" b="1">
          <a:solidFill>
            <a:schemeClr val="bg1"/>
          </a:solidFill>
          <a:latin typeface="Arial" charset="0"/>
          <a:cs typeface="Arial" charset="0"/>
        </a:defRPr>
      </a:lvl5pPr>
      <a:lvl6pPr marL="457200" algn="l" rtl="0" eaLnBrk="0" fontAlgn="base" hangingPunct="0">
        <a:spcBef>
          <a:spcPct val="0"/>
        </a:spcBef>
        <a:spcAft>
          <a:spcPct val="0"/>
        </a:spcAft>
        <a:defRPr sz="2000" b="1">
          <a:solidFill>
            <a:schemeClr val="bg1"/>
          </a:solidFill>
          <a:latin typeface="Arial" charset="0"/>
          <a:cs typeface="Arial" charset="0"/>
        </a:defRPr>
      </a:lvl6pPr>
      <a:lvl7pPr marL="914400" algn="l" rtl="0" eaLnBrk="0" fontAlgn="base" hangingPunct="0">
        <a:spcBef>
          <a:spcPct val="0"/>
        </a:spcBef>
        <a:spcAft>
          <a:spcPct val="0"/>
        </a:spcAft>
        <a:defRPr sz="2000" b="1">
          <a:solidFill>
            <a:schemeClr val="bg1"/>
          </a:solidFill>
          <a:latin typeface="Arial" charset="0"/>
          <a:cs typeface="Arial" charset="0"/>
        </a:defRPr>
      </a:lvl7pPr>
      <a:lvl8pPr marL="1371600" algn="l" rtl="0" eaLnBrk="0" fontAlgn="base" hangingPunct="0">
        <a:spcBef>
          <a:spcPct val="0"/>
        </a:spcBef>
        <a:spcAft>
          <a:spcPct val="0"/>
        </a:spcAft>
        <a:defRPr sz="2000" b="1">
          <a:solidFill>
            <a:schemeClr val="bg1"/>
          </a:solidFill>
          <a:latin typeface="Arial" charset="0"/>
          <a:cs typeface="Arial" charset="0"/>
        </a:defRPr>
      </a:lvl8pPr>
      <a:lvl9pPr marL="1828800" algn="l" rtl="0" eaLnBrk="0" fontAlgn="base" hangingPunct="0">
        <a:spcBef>
          <a:spcPct val="0"/>
        </a:spcBef>
        <a:spcAft>
          <a:spcPct val="0"/>
        </a:spcAft>
        <a:defRPr sz="2000" b="1">
          <a:solidFill>
            <a:schemeClr val="bg1"/>
          </a:solidFill>
          <a:latin typeface="Arial" charset="0"/>
          <a:cs typeface="Arial" charset="0"/>
        </a:defRPr>
      </a:lvl9pPr>
    </p:titleStyle>
    <p:bodyStyle>
      <a:lvl1pPr marL="339725" indent="-339725" algn="l" rtl="0" eaLnBrk="0" fontAlgn="base" hangingPunct="0">
        <a:lnSpc>
          <a:spcPts val="3000"/>
        </a:lnSpc>
        <a:spcBef>
          <a:spcPct val="40000"/>
        </a:spcBef>
        <a:spcAft>
          <a:spcPct val="0"/>
        </a:spcAft>
        <a:buSzPct val="75000"/>
        <a:buFont typeface="Arial" charset="0"/>
        <a:buChar char="●"/>
        <a:defRPr sz="3000">
          <a:solidFill>
            <a:srgbClr val="0070C0"/>
          </a:solidFill>
          <a:latin typeface="+mn-lt"/>
          <a:ea typeface="+mn-ea"/>
          <a:cs typeface="+mn-cs"/>
        </a:defRPr>
      </a:lvl1pPr>
      <a:lvl2pPr marL="796925" indent="-342900" algn="l" rtl="0" eaLnBrk="0" fontAlgn="base" hangingPunct="0">
        <a:lnSpc>
          <a:spcPts val="3000"/>
        </a:lnSpc>
        <a:spcBef>
          <a:spcPct val="40000"/>
        </a:spcBef>
        <a:spcAft>
          <a:spcPct val="0"/>
        </a:spcAft>
        <a:buChar char="–"/>
        <a:defRPr sz="2800">
          <a:solidFill>
            <a:srgbClr val="0070C0"/>
          </a:solidFill>
          <a:latin typeface="+mn-lt"/>
          <a:cs typeface="+mn-cs"/>
        </a:defRPr>
      </a:lvl2pPr>
      <a:lvl3pPr marL="1150938" indent="-239713" algn="l" rtl="0" eaLnBrk="0" fontAlgn="base" hangingPunct="0">
        <a:lnSpc>
          <a:spcPts val="3000"/>
        </a:lnSpc>
        <a:spcBef>
          <a:spcPct val="40000"/>
        </a:spcBef>
        <a:spcAft>
          <a:spcPct val="0"/>
        </a:spcAft>
        <a:buChar char="•"/>
        <a:defRPr sz="3000">
          <a:solidFill>
            <a:srgbClr val="0070C0"/>
          </a:solidFill>
          <a:latin typeface="+mn-lt"/>
          <a:cs typeface="+mn-cs"/>
        </a:defRPr>
      </a:lvl3pPr>
      <a:lvl4pPr marL="1608138" indent="-342900" algn="l" rtl="0" eaLnBrk="0" fontAlgn="base" hangingPunct="0">
        <a:lnSpc>
          <a:spcPts val="3000"/>
        </a:lnSpc>
        <a:spcBef>
          <a:spcPct val="40000"/>
        </a:spcBef>
        <a:spcAft>
          <a:spcPct val="0"/>
        </a:spcAft>
        <a:buChar char="–"/>
        <a:defRPr sz="2800">
          <a:solidFill>
            <a:srgbClr val="0070C0"/>
          </a:solidFill>
          <a:latin typeface="+mn-lt"/>
          <a:cs typeface="+mn-cs"/>
        </a:defRPr>
      </a:lvl4pPr>
      <a:lvl5pPr marL="2005013" indent="-282575" algn="l" rtl="0" eaLnBrk="0" fontAlgn="base" hangingPunct="0">
        <a:lnSpc>
          <a:spcPts val="3000"/>
        </a:lnSpc>
        <a:spcBef>
          <a:spcPct val="40000"/>
        </a:spcBef>
        <a:spcAft>
          <a:spcPct val="0"/>
        </a:spcAft>
        <a:buChar char="»"/>
        <a:defRPr sz="3000">
          <a:solidFill>
            <a:srgbClr val="0070C0"/>
          </a:solidFill>
          <a:latin typeface="+mn-lt"/>
          <a:cs typeface="+mn-cs"/>
        </a:defRPr>
      </a:lvl5pPr>
      <a:lvl6pPr marL="2462213" indent="-282575" algn="l" rtl="0" eaLnBrk="0" fontAlgn="base" hangingPunct="0">
        <a:lnSpc>
          <a:spcPts val="3000"/>
        </a:lnSpc>
        <a:spcBef>
          <a:spcPct val="40000"/>
        </a:spcBef>
        <a:spcAft>
          <a:spcPct val="0"/>
        </a:spcAft>
        <a:buChar char="»"/>
        <a:defRPr sz="3000">
          <a:solidFill>
            <a:srgbClr val="0070C0"/>
          </a:solidFill>
          <a:latin typeface="+mn-lt"/>
          <a:cs typeface="+mn-cs"/>
        </a:defRPr>
      </a:lvl6pPr>
      <a:lvl7pPr marL="2919413" indent="-282575" algn="l" rtl="0" eaLnBrk="0" fontAlgn="base" hangingPunct="0">
        <a:lnSpc>
          <a:spcPts val="3000"/>
        </a:lnSpc>
        <a:spcBef>
          <a:spcPct val="40000"/>
        </a:spcBef>
        <a:spcAft>
          <a:spcPct val="0"/>
        </a:spcAft>
        <a:buChar char="»"/>
        <a:defRPr sz="3000">
          <a:solidFill>
            <a:srgbClr val="0070C0"/>
          </a:solidFill>
          <a:latin typeface="+mn-lt"/>
          <a:cs typeface="+mn-cs"/>
        </a:defRPr>
      </a:lvl7pPr>
      <a:lvl8pPr marL="3376613" indent="-282575" algn="l" rtl="0" eaLnBrk="0" fontAlgn="base" hangingPunct="0">
        <a:lnSpc>
          <a:spcPts val="3000"/>
        </a:lnSpc>
        <a:spcBef>
          <a:spcPct val="40000"/>
        </a:spcBef>
        <a:spcAft>
          <a:spcPct val="0"/>
        </a:spcAft>
        <a:buChar char="»"/>
        <a:defRPr sz="3000">
          <a:solidFill>
            <a:srgbClr val="0070C0"/>
          </a:solidFill>
          <a:latin typeface="+mn-lt"/>
          <a:cs typeface="+mn-cs"/>
        </a:defRPr>
      </a:lvl8pPr>
      <a:lvl9pPr marL="3833813" indent="-282575" algn="l" rtl="0" eaLnBrk="0" fontAlgn="base" hangingPunct="0">
        <a:lnSpc>
          <a:spcPts val="3000"/>
        </a:lnSpc>
        <a:spcBef>
          <a:spcPct val="40000"/>
        </a:spcBef>
        <a:spcAft>
          <a:spcPct val="0"/>
        </a:spcAft>
        <a:buChar char="»"/>
        <a:defRPr sz="3000">
          <a:solidFill>
            <a:srgbClr val="007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0" y="3175"/>
            <a:ext cx="9144000" cy="850900"/>
          </a:xfrm>
          <a:prstGeom prst="rect">
            <a:avLst/>
          </a:prstGeom>
          <a:solidFill>
            <a:srgbClr val="0081CC"/>
          </a:solidFill>
          <a:ln w="9525">
            <a:noFill/>
            <a:miter lim="800000"/>
            <a:headEnd/>
            <a:tailEnd/>
          </a:ln>
          <a:effectLst/>
        </p:spPr>
        <p:txBody>
          <a:bodyPr wrap="none" anchor="ctr"/>
          <a:lstStyle/>
          <a:p>
            <a:pPr eaLnBrk="1" hangingPunct="1">
              <a:defRPr/>
            </a:pPr>
            <a:endParaRPr lang="en-US">
              <a:solidFill>
                <a:schemeClr val="tx1"/>
              </a:solidFill>
            </a:endParaRPr>
          </a:p>
        </p:txBody>
      </p:sp>
      <p:sp>
        <p:nvSpPr>
          <p:cNvPr id="4099" name="Rectangle 3"/>
          <p:cNvSpPr>
            <a:spLocks noGrp="1" noChangeArrowheads="1"/>
          </p:cNvSpPr>
          <p:nvPr>
            <p:ph type="title"/>
          </p:nvPr>
        </p:nvSpPr>
        <p:spPr bwMode="auto">
          <a:xfrm>
            <a:off x="631825" y="-125413"/>
            <a:ext cx="8229600" cy="1143001"/>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1206500"/>
            <a:ext cx="7997825" cy="49196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5942" name="Line 6"/>
          <p:cNvSpPr>
            <a:spLocks noChangeShapeType="1"/>
          </p:cNvSpPr>
          <p:nvPr/>
        </p:nvSpPr>
        <p:spPr bwMode="auto">
          <a:xfrm>
            <a:off x="0" y="966788"/>
            <a:ext cx="9144000" cy="0"/>
          </a:xfrm>
          <a:prstGeom prst="line">
            <a:avLst/>
          </a:prstGeom>
          <a:noFill/>
          <a:ln w="50800">
            <a:solidFill>
              <a:schemeClr val="tx1"/>
            </a:solidFill>
            <a:round/>
            <a:headEnd/>
            <a:tailEnd/>
          </a:ln>
          <a:effectLst/>
        </p:spPr>
        <p:txBody>
          <a:bodyPr/>
          <a:lstStyle/>
          <a:p>
            <a:pPr eaLnBrk="1" hangingPunct="1">
              <a:defRPr/>
            </a:pP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0" fontAlgn="base" hangingPunct="0">
        <a:spcBef>
          <a:spcPct val="0"/>
        </a:spcBef>
        <a:spcAft>
          <a:spcPct val="0"/>
        </a:spcAft>
        <a:defRPr sz="3600" b="1">
          <a:solidFill>
            <a:schemeClr val="bg1"/>
          </a:solidFill>
          <a:latin typeface="Arial" charset="0"/>
          <a:cs typeface="Arial" charset="0"/>
        </a:defRPr>
      </a:lvl6pPr>
      <a:lvl7pPr marL="914400" algn="l" rtl="0" eaLnBrk="0" fontAlgn="base" hangingPunct="0">
        <a:spcBef>
          <a:spcPct val="0"/>
        </a:spcBef>
        <a:spcAft>
          <a:spcPct val="0"/>
        </a:spcAft>
        <a:defRPr sz="3600" b="1">
          <a:solidFill>
            <a:schemeClr val="bg1"/>
          </a:solidFill>
          <a:latin typeface="Arial" charset="0"/>
          <a:cs typeface="Arial" charset="0"/>
        </a:defRPr>
      </a:lvl7pPr>
      <a:lvl8pPr marL="1371600" algn="l" rtl="0" eaLnBrk="0" fontAlgn="base" hangingPunct="0">
        <a:spcBef>
          <a:spcPct val="0"/>
        </a:spcBef>
        <a:spcAft>
          <a:spcPct val="0"/>
        </a:spcAft>
        <a:defRPr sz="3600" b="1">
          <a:solidFill>
            <a:schemeClr val="bg1"/>
          </a:solidFill>
          <a:latin typeface="Arial" charset="0"/>
          <a:cs typeface="Arial" charset="0"/>
        </a:defRPr>
      </a:lvl8pPr>
      <a:lvl9pPr marL="1828800" algn="l" rtl="0" eaLnBrk="0" fontAlgn="base" hangingPunct="0">
        <a:spcBef>
          <a:spcPct val="0"/>
        </a:spcBef>
        <a:spcAft>
          <a:spcPct val="0"/>
        </a:spcAft>
        <a:defRPr sz="3600" b="1">
          <a:solidFill>
            <a:schemeClr val="bg1"/>
          </a:solidFill>
          <a:latin typeface="Arial" charset="0"/>
          <a:cs typeface="Arial" charset="0"/>
        </a:defRPr>
      </a:lvl9pPr>
    </p:titleStyle>
    <p:bodyStyle>
      <a:lvl1pPr marL="339725" indent="-339725" algn="l" rtl="0" eaLnBrk="0" fontAlgn="base" hangingPunct="0">
        <a:spcBef>
          <a:spcPct val="20000"/>
        </a:spcBef>
        <a:spcAft>
          <a:spcPct val="0"/>
        </a:spcAft>
        <a:buSzPct val="75000"/>
        <a:buFont typeface="Arial" charset="0"/>
        <a:buChar char="●"/>
        <a:defRPr sz="3200">
          <a:solidFill>
            <a:srgbClr val="0070C0"/>
          </a:solidFill>
          <a:latin typeface="+mn-lt"/>
          <a:ea typeface="+mn-ea"/>
          <a:cs typeface="+mn-cs"/>
        </a:defRPr>
      </a:lvl1pPr>
      <a:lvl2pPr marL="796925" indent="-342900" algn="l" rtl="0" eaLnBrk="0" fontAlgn="base" hangingPunct="0">
        <a:spcBef>
          <a:spcPct val="20000"/>
        </a:spcBef>
        <a:spcAft>
          <a:spcPct val="0"/>
        </a:spcAft>
        <a:buChar char="–"/>
        <a:defRPr sz="2800">
          <a:solidFill>
            <a:srgbClr val="0070C0"/>
          </a:solidFill>
          <a:latin typeface="+mn-lt"/>
          <a:cs typeface="+mn-cs"/>
        </a:defRPr>
      </a:lvl2pPr>
      <a:lvl3pPr marL="1150938" indent="-239713" algn="l" rtl="0" eaLnBrk="0" fontAlgn="base" hangingPunct="0">
        <a:spcBef>
          <a:spcPct val="20000"/>
        </a:spcBef>
        <a:spcAft>
          <a:spcPct val="0"/>
        </a:spcAft>
        <a:buChar char="•"/>
        <a:defRPr sz="2400">
          <a:solidFill>
            <a:srgbClr val="0070C0"/>
          </a:solidFill>
          <a:latin typeface="+mn-lt"/>
          <a:cs typeface="+mn-cs"/>
        </a:defRPr>
      </a:lvl3pPr>
      <a:lvl4pPr marL="1608138" indent="-342900" algn="l" rtl="0" eaLnBrk="0" fontAlgn="base" hangingPunct="0">
        <a:spcBef>
          <a:spcPct val="20000"/>
        </a:spcBef>
        <a:spcAft>
          <a:spcPct val="0"/>
        </a:spcAft>
        <a:buChar char="–"/>
        <a:defRPr sz="2000">
          <a:solidFill>
            <a:srgbClr val="0070C0"/>
          </a:solidFill>
          <a:latin typeface="+mn-lt"/>
          <a:cs typeface="+mn-cs"/>
        </a:defRPr>
      </a:lvl4pPr>
      <a:lvl5pPr marL="2065338" indent="-342900" algn="l" rtl="0" eaLnBrk="0" fontAlgn="base" hangingPunct="0">
        <a:spcBef>
          <a:spcPct val="20000"/>
        </a:spcBef>
        <a:spcAft>
          <a:spcPct val="0"/>
        </a:spcAft>
        <a:buChar char="»"/>
        <a:defRPr sz="1600">
          <a:solidFill>
            <a:srgbClr val="0070C0"/>
          </a:solidFill>
          <a:latin typeface="+mn-lt"/>
          <a:cs typeface="+mn-cs"/>
        </a:defRPr>
      </a:lvl5pPr>
      <a:lvl6pPr marL="2522538" indent="-342900" algn="l" rtl="0" eaLnBrk="0" fontAlgn="base" hangingPunct="0">
        <a:spcBef>
          <a:spcPct val="20000"/>
        </a:spcBef>
        <a:spcAft>
          <a:spcPct val="0"/>
        </a:spcAft>
        <a:buChar char="»"/>
        <a:defRPr sz="1600">
          <a:solidFill>
            <a:srgbClr val="0070C0"/>
          </a:solidFill>
          <a:latin typeface="+mn-lt"/>
          <a:cs typeface="+mn-cs"/>
        </a:defRPr>
      </a:lvl6pPr>
      <a:lvl7pPr marL="2979738" indent="-342900" algn="l" rtl="0" eaLnBrk="0" fontAlgn="base" hangingPunct="0">
        <a:spcBef>
          <a:spcPct val="20000"/>
        </a:spcBef>
        <a:spcAft>
          <a:spcPct val="0"/>
        </a:spcAft>
        <a:buChar char="»"/>
        <a:defRPr sz="1600">
          <a:solidFill>
            <a:srgbClr val="0070C0"/>
          </a:solidFill>
          <a:latin typeface="+mn-lt"/>
          <a:cs typeface="+mn-cs"/>
        </a:defRPr>
      </a:lvl7pPr>
      <a:lvl8pPr marL="3436938" indent="-342900" algn="l" rtl="0" eaLnBrk="0" fontAlgn="base" hangingPunct="0">
        <a:spcBef>
          <a:spcPct val="20000"/>
        </a:spcBef>
        <a:spcAft>
          <a:spcPct val="0"/>
        </a:spcAft>
        <a:buChar char="»"/>
        <a:defRPr sz="1600">
          <a:solidFill>
            <a:srgbClr val="0070C0"/>
          </a:solidFill>
          <a:latin typeface="+mn-lt"/>
          <a:cs typeface="+mn-cs"/>
        </a:defRPr>
      </a:lvl8pPr>
      <a:lvl9pPr marL="3894138" indent="-342900" algn="l" rtl="0" eaLnBrk="0" fontAlgn="base" hangingPunct="0">
        <a:spcBef>
          <a:spcPct val="20000"/>
        </a:spcBef>
        <a:spcAft>
          <a:spcPct val="0"/>
        </a:spcAft>
        <a:buChar char="»"/>
        <a:defRPr sz="1600">
          <a:solidFill>
            <a:srgbClr val="007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nautech-clients.com/tobin/survey12/"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81000" y="1295400"/>
            <a:ext cx="8534400" cy="2767314"/>
          </a:xfrm>
          <a:prstGeom prst="rect">
            <a:avLst/>
          </a:prstGeom>
          <a:noFill/>
          <a:ln w="9525" algn="ctr">
            <a:noFill/>
            <a:miter lim="800000"/>
            <a:headEnd/>
            <a:tailEnd/>
          </a:ln>
        </p:spPr>
        <p:txBody>
          <a:bodyPr lIns="91432" tIns="45716" rIns="91432" bIns="45716" anchor="ctr"/>
          <a:lstStyle/>
          <a:p>
            <a:pPr algn="ctr"/>
            <a:r>
              <a:rPr lang="en-US" sz="4000" dirty="0" smtClean="0"/>
              <a:t>Teaching notes </a:t>
            </a:r>
            <a:r>
              <a:rPr lang="en-US" sz="4000" smtClean="0"/>
              <a:t>for “Distributional </a:t>
            </a:r>
            <a:r>
              <a:rPr lang="en-US" sz="4000" dirty="0"/>
              <a:t>preferences in </a:t>
            </a:r>
            <a:r>
              <a:rPr lang="en-US" sz="4000" smtClean="0"/>
              <a:t>larger groups”</a:t>
            </a:r>
            <a:endParaRPr lang="en-US" sz="4000" dirty="0" smtClean="0"/>
          </a:p>
        </p:txBody>
      </p:sp>
      <p:sp>
        <p:nvSpPr>
          <p:cNvPr id="7" name="Rectangle 3"/>
          <p:cNvSpPr>
            <a:spLocks noChangeArrowheads="1"/>
          </p:cNvSpPr>
          <p:nvPr/>
        </p:nvSpPr>
        <p:spPr bwMode="auto">
          <a:xfrm>
            <a:off x="381000" y="2133600"/>
            <a:ext cx="8534400" cy="4114800"/>
          </a:xfrm>
          <a:prstGeom prst="rect">
            <a:avLst/>
          </a:prstGeom>
          <a:noFill/>
          <a:ln w="9525" algn="ctr">
            <a:noFill/>
            <a:miter lim="800000"/>
            <a:headEnd/>
            <a:tailEnd/>
          </a:ln>
        </p:spPr>
        <p:txBody>
          <a:bodyPr lIns="91432" tIns="45716" rIns="91432" bIns="45716" anchor="ctr"/>
          <a:lstStyle/>
          <a:p>
            <a:pPr algn="ctr"/>
            <a:r>
              <a:rPr lang="en-US" sz="3200" dirty="0" smtClean="0">
                <a:solidFill>
                  <a:srgbClr val="002060"/>
                </a:solidFill>
              </a:rPr>
              <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July 2, 2020</a:t>
            </a:r>
            <a:endParaRPr lang="en-US" sz="2800" dirty="0">
              <a:solidFill>
                <a:srgbClr val="002060"/>
              </a:solidFill>
            </a:endParaRPr>
          </a:p>
        </p:txBody>
      </p:sp>
    </p:spTree>
    <p:custDataLst>
      <p:tags r:id="rId1"/>
    </p:custDataLst>
    <p:extLst>
      <p:ext uri="{BB962C8B-B14F-4D97-AF65-F5344CB8AC3E}">
        <p14:creationId xmlns:p14="http://schemas.microsoft.com/office/powerpoint/2010/main" val="2661309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06500"/>
                <a:ext cx="8534400" cy="4919663"/>
              </a:xfrm>
            </p:spPr>
            <p:txBody>
              <a:bodyPr/>
              <a:lstStyle/>
              <a:p>
                <a:r>
                  <a:rPr lang="en-US" dirty="0" smtClean="0"/>
                  <a:t>We take as our point of departure the Fehr-Schmidt model, for </a:t>
                </a:r>
                <a14:m>
                  <m:oMath xmlns:m="http://schemas.openxmlformats.org/officeDocument/2006/math">
                    <m:r>
                      <a:rPr lang="en-US" b="0" i="1" smtClean="0">
                        <a:latin typeface="Cambria Math" panose="02040503050406030204" pitchFamily="18" charset="0"/>
                      </a:rPr>
                      <m:t>𝑛</m:t>
                    </m:r>
                  </m:oMath>
                </a14:m>
                <a:r>
                  <a:rPr lang="en-US" dirty="0" smtClean="0"/>
                  <a:t> individuals with vector of payoffs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’s payoff is given by: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oMath>
                </a14:m>
                <a:r>
                  <a:rPr lang="en-US" dirty="0" smtClean="0"/>
                  <a:t> is </a:t>
                </a:r>
                <a14:m>
                  <m:oMath xmlns:m="http://schemas.openxmlformats.org/officeDocument/2006/math">
                    <m:r>
                      <a:rPr lang="en-US" b="0" i="1" smtClean="0">
                        <a:latin typeface="Cambria Math" panose="02040503050406030204" pitchFamily="18" charset="0"/>
                      </a:rPr>
                      <m:t>𝑖</m:t>
                    </m:r>
                  </m:oMath>
                </a14:m>
                <a:r>
                  <a:rPr lang="en-US" dirty="0" smtClean="0"/>
                  <a:t>’s aversion to disadvantageous inequality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oMath>
                </a14:m>
                <a:r>
                  <a:rPr lang="en-US" dirty="0" smtClean="0"/>
                  <a:t> is aversion to advantageous inequality</a:t>
                </a:r>
              </a:p>
              <a:p>
                <a:endParaRPr lang="en-US" dirty="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06500"/>
                <a:ext cx="8534400" cy="4919663"/>
              </a:xfrm>
              <a:blipFill>
                <a:blip r:embed="rId2"/>
                <a:stretch>
                  <a:fillRect l="-1000" t="-1611" r="-1357" b="-5081"/>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53736" y="3200400"/>
            <a:ext cx="8142350" cy="1027612"/>
          </a:xfrm>
          <a:prstGeom prst="rect">
            <a:avLst/>
          </a:prstGeom>
        </p:spPr>
      </p:pic>
    </p:spTree>
    <p:extLst>
      <p:ext uri="{BB962C8B-B14F-4D97-AF65-F5344CB8AC3E}">
        <p14:creationId xmlns:p14="http://schemas.microsoft.com/office/powerpoint/2010/main" val="349355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model (cont’d)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One critical feature of the FS model is that the weight on all those ahead (</a:t>
                </a:r>
                <a14:m>
                  <m:oMath xmlns:m="http://schemas.openxmlformats.org/officeDocument/2006/math">
                    <m:r>
                      <a:rPr lang="en-US" b="0" i="1" smtClean="0">
                        <a:latin typeface="Cambria Math" panose="02040503050406030204" pitchFamily="18" charset="0"/>
                      </a:rPr>
                      <m:t>𝛼</m:t>
                    </m:r>
                  </m:oMath>
                </a14:m>
                <a:r>
                  <a:rPr lang="en-US" dirty="0" smtClean="0"/>
                  <a:t>) are the same; similar for those behind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𝛽</m:t>
                    </m:r>
                  </m:oMath>
                </a14:m>
                <a:r>
                  <a:rPr lang="en-US" dirty="0" smtClean="0"/>
                  <a:t>). </a:t>
                </a:r>
              </a:p>
              <a:p>
                <a:endParaRPr lang="en-US" dirty="0"/>
              </a:p>
              <a:p>
                <a:r>
                  <a:rPr lang="en-US" dirty="0" smtClean="0"/>
                  <a:t>We conjecture that, for example, individuals may be particularly bothered by those at the very top of the distribution, or those just ahead of them – features that are not well-captured by current models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67" t="-1611" r="-2439" b="-9046"/>
                </a:stretch>
              </a:blipFill>
            </p:spPr>
            <p:txBody>
              <a:bodyPr/>
              <a:lstStyle/>
              <a:p>
                <a:r>
                  <a:rPr lang="en-US">
                    <a:noFill/>
                  </a:rPr>
                  <a:t> </a:t>
                </a:r>
              </a:p>
            </p:txBody>
          </p:sp>
        </mc:Fallback>
      </mc:AlternateContent>
    </p:spTree>
    <p:extLst>
      <p:ext uri="{BB962C8B-B14F-4D97-AF65-F5344CB8AC3E}">
        <p14:creationId xmlns:p14="http://schemas.microsoft.com/office/powerpoint/2010/main" val="89666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extension of FS</a:t>
            </a:r>
            <a:endParaRPr lang="en-US" dirty="0"/>
          </a:p>
        </p:txBody>
      </p:sp>
      <p:sp>
        <p:nvSpPr>
          <p:cNvPr id="3" name="Content Placeholder 2"/>
          <p:cNvSpPr>
            <a:spLocks noGrp="1"/>
          </p:cNvSpPr>
          <p:nvPr>
            <p:ph idx="1"/>
          </p:nvPr>
        </p:nvSpPr>
        <p:spPr>
          <a:xfrm>
            <a:off x="457200" y="1206500"/>
            <a:ext cx="8456257" cy="4919663"/>
          </a:xfrm>
        </p:spPr>
        <p:txBody>
          <a:bodyPr/>
          <a:lstStyle/>
          <a:p>
            <a:r>
              <a:rPr lang="en-US" dirty="0" smtClean="0"/>
              <a:t>We simply allow these utility weights to vary, then ask what the data suggest about their relative values. That is, an augmented FS model has a position-specific weight:</a:t>
            </a:r>
          </a:p>
          <a:p>
            <a:endParaRPr lang="en-US" dirty="0"/>
          </a:p>
          <a:p>
            <a:endParaRPr lang="en-US" dirty="0" smtClean="0"/>
          </a:p>
          <a:p>
            <a:endParaRPr lang="en-US" dirty="0"/>
          </a:p>
          <a:p>
            <a:r>
              <a:rPr lang="en-US" dirty="0" smtClean="0"/>
              <a:t>The basic purpose of our experiment is to take a first step in estimating these weights</a:t>
            </a:r>
            <a:endParaRPr lang="en-US" dirty="0"/>
          </a:p>
        </p:txBody>
      </p:sp>
      <p:pic>
        <p:nvPicPr>
          <p:cNvPr id="4" name="Picture 3"/>
          <p:cNvPicPr>
            <a:picLocks noChangeAspect="1"/>
          </p:cNvPicPr>
          <p:nvPr/>
        </p:nvPicPr>
        <p:blipFill>
          <a:blip r:embed="rId2"/>
          <a:stretch>
            <a:fillRect/>
          </a:stretch>
        </p:blipFill>
        <p:spPr>
          <a:xfrm>
            <a:off x="353291" y="3666331"/>
            <a:ext cx="8532457" cy="1143000"/>
          </a:xfrm>
          <a:prstGeom prst="rect">
            <a:avLst/>
          </a:prstGeom>
        </p:spPr>
      </p:pic>
    </p:spTree>
    <p:extLst>
      <p:ext uri="{BB962C8B-B14F-4D97-AF65-F5344CB8AC3E}">
        <p14:creationId xmlns:p14="http://schemas.microsoft.com/office/powerpoint/2010/main" val="1567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413"/>
            <a:ext cx="8556625" cy="1143001"/>
          </a:xfrm>
        </p:spPr>
        <p:txBody>
          <a:bodyPr/>
          <a:lstStyle/>
          <a:p>
            <a:r>
              <a:rPr lang="en-US" dirty="0" smtClean="0"/>
              <a:t>Experimental design and results: note</a:t>
            </a:r>
            <a:endParaRPr lang="en-US" dirty="0"/>
          </a:p>
        </p:txBody>
      </p:sp>
      <p:sp>
        <p:nvSpPr>
          <p:cNvPr id="3" name="Content Placeholder 2"/>
          <p:cNvSpPr>
            <a:spLocks noGrp="1"/>
          </p:cNvSpPr>
          <p:nvPr>
            <p:ph idx="1"/>
          </p:nvPr>
        </p:nvSpPr>
        <p:spPr/>
        <p:txBody>
          <a:bodyPr/>
          <a:lstStyle/>
          <a:p>
            <a:r>
              <a:rPr lang="en-US" dirty="0" smtClean="0"/>
              <a:t>In these teaching notes, we focus exclusively on the “main” sample, collected in 2014. Further experiments were run in later years to address concerns of interpretation and robustness; these findings are discussed in the paper.</a:t>
            </a:r>
            <a:endParaRPr lang="en-US" dirty="0"/>
          </a:p>
        </p:txBody>
      </p:sp>
    </p:spTree>
    <p:extLst>
      <p:ext uri="{BB962C8B-B14F-4D97-AF65-F5344CB8AC3E}">
        <p14:creationId xmlns:p14="http://schemas.microsoft.com/office/powerpoint/2010/main" val="335284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instructions</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each round you will see two graphs displayed on your screen. Each </a:t>
            </a:r>
            <a:r>
              <a:rPr lang="en-US" dirty="0" smtClean="0"/>
              <a:t>graph represents </a:t>
            </a:r>
            <a:r>
              <a:rPr lang="en-US" dirty="0"/>
              <a:t>a distribution of </a:t>
            </a:r>
            <a:r>
              <a:rPr lang="en-US" dirty="0" smtClean="0"/>
              <a:t>payoffs </a:t>
            </a:r>
            <a:r>
              <a:rPr lang="en-US" dirty="0"/>
              <a:t>that you can choose to assign to yourself </a:t>
            </a:r>
            <a:r>
              <a:rPr lang="en-US" dirty="0" smtClean="0"/>
              <a:t>and to </a:t>
            </a:r>
            <a:r>
              <a:rPr lang="en-US" dirty="0"/>
              <a:t>the other participants in your group. In each round, you must decide </a:t>
            </a:r>
            <a:r>
              <a:rPr lang="en-US" dirty="0" smtClean="0"/>
              <a:t>which distribution</a:t>
            </a:r>
            <a:r>
              <a:rPr lang="en-US" dirty="0"/>
              <a:t>, Society A or Society B, you prefer</a:t>
            </a:r>
            <a:r>
              <a:rPr lang="en-US" dirty="0" smtClean="0"/>
              <a:t>.”</a:t>
            </a:r>
            <a:endParaRPr lang="en-US" dirty="0"/>
          </a:p>
        </p:txBody>
      </p:sp>
    </p:spTree>
    <p:extLst>
      <p:ext uri="{BB962C8B-B14F-4D97-AF65-F5344CB8AC3E}">
        <p14:creationId xmlns:p14="http://schemas.microsoft.com/office/powerpoint/2010/main" val="235564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decision problem</a:t>
            </a:r>
            <a:endParaRPr lang="en-US" dirty="0"/>
          </a:p>
        </p:txBody>
      </p:sp>
      <p:pic>
        <p:nvPicPr>
          <p:cNvPr id="7" name="Content Placeholder 6"/>
          <p:cNvPicPr>
            <a:picLocks noGrp="1" noChangeAspect="1"/>
          </p:cNvPicPr>
          <p:nvPr>
            <p:ph idx="1"/>
          </p:nvPr>
        </p:nvPicPr>
        <p:blipFill>
          <a:blip r:embed="rId2"/>
          <a:stretch>
            <a:fillRect/>
          </a:stretch>
        </p:blipFill>
        <p:spPr>
          <a:xfrm>
            <a:off x="465084" y="1524000"/>
            <a:ext cx="8221716" cy="4267200"/>
          </a:xfrm>
          <a:prstGeom prst="rect">
            <a:avLst/>
          </a:prstGeom>
        </p:spPr>
      </p:pic>
    </p:spTree>
    <p:extLst>
      <p:ext uri="{BB962C8B-B14F-4D97-AF65-F5344CB8AC3E}">
        <p14:creationId xmlns:p14="http://schemas.microsoft.com/office/powerpoint/2010/main" val="400315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decision problem (cont’d)</a:t>
            </a:r>
            <a:endParaRPr lang="en-US" dirty="0"/>
          </a:p>
        </p:txBody>
      </p:sp>
      <p:sp>
        <p:nvSpPr>
          <p:cNvPr id="3" name="Content Placeholder 2"/>
          <p:cNvSpPr>
            <a:spLocks noGrp="1"/>
          </p:cNvSpPr>
          <p:nvPr>
            <p:ph idx="1"/>
          </p:nvPr>
        </p:nvSpPr>
        <p:spPr>
          <a:xfrm>
            <a:off x="304800" y="1282700"/>
            <a:ext cx="8534400" cy="4965700"/>
          </a:xfrm>
        </p:spPr>
        <p:txBody>
          <a:bodyPr>
            <a:normAutofit fontScale="85000" lnSpcReduction="20000"/>
          </a:bodyPr>
          <a:lstStyle/>
          <a:p>
            <a:r>
              <a:rPr lang="en-US" dirty="0" smtClean="0"/>
              <a:t>Income generating process:</a:t>
            </a:r>
          </a:p>
          <a:p>
            <a:pPr lvl="1"/>
            <a:r>
              <a:rPr lang="en-US" dirty="0" smtClean="0"/>
              <a:t>Each income in each </a:t>
            </a:r>
            <a:r>
              <a:rPr lang="en-US" dirty="0" err="1" smtClean="0"/>
              <a:t>septile</a:t>
            </a:r>
            <a:r>
              <a:rPr lang="en-US" dirty="0" smtClean="0"/>
              <a:t> is drawn at random from a pre-determined range</a:t>
            </a:r>
          </a:p>
          <a:p>
            <a:pPr lvl="1"/>
            <a:r>
              <a:rPr lang="en-US" dirty="0" smtClean="0"/>
              <a:t>We allowed for a variety of ranges (e.g., same absolute width (20K), roughly constant percentage increase)</a:t>
            </a:r>
          </a:p>
          <a:p>
            <a:pPr lvl="1"/>
            <a:endParaRPr lang="en-US" dirty="0" smtClean="0"/>
          </a:p>
          <a:p>
            <a:r>
              <a:rPr lang="en-US" dirty="0" smtClean="0"/>
              <a:t>The subject’s own income (highlighted in red) is identical in each distribution, to focus subjects’ attention on their position relative to others</a:t>
            </a:r>
            <a:br>
              <a:rPr lang="en-US" dirty="0" smtClean="0"/>
            </a:br>
            <a:r>
              <a:rPr lang="en-US" dirty="0" smtClean="0"/>
              <a:t>[See </a:t>
            </a:r>
            <a:r>
              <a:rPr lang="en-US" dirty="0" smtClean="0">
                <a:hlinkClick r:id="rId2"/>
              </a:rPr>
              <a:t>www.nautech-clients.com/tobin/survey12/</a:t>
            </a:r>
            <a:r>
              <a:rPr lang="en-US" dirty="0" smtClean="0"/>
              <a:t> to take the experiment]</a:t>
            </a:r>
          </a:p>
          <a:p>
            <a:endParaRPr lang="en-US" dirty="0"/>
          </a:p>
          <a:p>
            <a:r>
              <a:rPr lang="en-US" dirty="0" smtClean="0"/>
              <a:t>Each subject completed 10 decisions</a:t>
            </a:r>
            <a:endParaRPr lang="en-US" dirty="0"/>
          </a:p>
        </p:txBody>
      </p:sp>
    </p:spTree>
    <p:extLst>
      <p:ext uri="{BB962C8B-B14F-4D97-AF65-F5344CB8AC3E}">
        <p14:creationId xmlns:p14="http://schemas.microsoft.com/office/powerpoint/2010/main" val="135904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t>Range of </a:t>
            </a:r>
            <a:r>
              <a:rPr lang="en-US" sz="4000" b="0" dirty="0" smtClean="0"/>
              <a:t>treatments in 2013-14</a:t>
            </a:r>
            <a:endParaRPr lang="en-US" sz="4000" b="0" dirty="0"/>
          </a:p>
        </p:txBody>
      </p:sp>
      <p:pic>
        <p:nvPicPr>
          <p:cNvPr id="4" name="Content Placeholder 3"/>
          <p:cNvPicPr>
            <a:picLocks noGrp="1" noChangeAspect="1"/>
          </p:cNvPicPr>
          <p:nvPr>
            <p:ph idx="1"/>
          </p:nvPr>
        </p:nvPicPr>
        <p:blipFill>
          <a:blip r:embed="rId2"/>
          <a:stretch>
            <a:fillRect/>
          </a:stretch>
        </p:blipFill>
        <p:spPr>
          <a:xfrm>
            <a:off x="457200" y="2196618"/>
            <a:ext cx="7997825" cy="2939426"/>
          </a:xfrm>
          <a:prstGeom prst="rect">
            <a:avLst/>
          </a:prstGeom>
        </p:spPr>
      </p:pic>
    </p:spTree>
    <p:extLst>
      <p:ext uri="{BB962C8B-B14F-4D97-AF65-F5344CB8AC3E}">
        <p14:creationId xmlns:p14="http://schemas.microsoft.com/office/powerpoint/2010/main" val="2031362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Via </a:t>
            </a:r>
            <a:r>
              <a:rPr lang="en-US" dirty="0" err="1" smtClean="0"/>
              <a:t>mTurk</a:t>
            </a:r>
            <a:endParaRPr lang="en-US" dirty="0" smtClean="0"/>
          </a:p>
          <a:p>
            <a:endParaRPr lang="en-US" dirty="0"/>
          </a:p>
          <a:p>
            <a:r>
              <a:rPr lang="en-US" dirty="0" smtClean="0"/>
              <a:t>Various standard attempt made to ensure that respondents are not robots, and that they reside in the U.S.</a:t>
            </a:r>
          </a:p>
          <a:p>
            <a:endParaRPr lang="en-US" dirty="0"/>
          </a:p>
          <a:p>
            <a:r>
              <a:rPr lang="en-US" dirty="0" smtClean="0"/>
              <a:t>Subjects differ from U.S. population in expected ways</a:t>
            </a:r>
            <a:endParaRPr lang="en-US" dirty="0"/>
          </a:p>
        </p:txBody>
      </p:sp>
    </p:spTree>
    <p:extLst>
      <p:ext uri="{BB962C8B-B14F-4D97-AF65-F5344CB8AC3E}">
        <p14:creationId xmlns:p14="http://schemas.microsoft.com/office/powerpoint/2010/main" val="7560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sociodemographics</a:t>
            </a:r>
            <a:endParaRPr lang="en-US" dirty="0"/>
          </a:p>
        </p:txBody>
      </p:sp>
      <p:pic>
        <p:nvPicPr>
          <p:cNvPr id="4" name="Content Placeholder 3"/>
          <p:cNvPicPr>
            <a:picLocks noGrp="1" noChangeAspect="1"/>
          </p:cNvPicPr>
          <p:nvPr>
            <p:ph idx="1"/>
          </p:nvPr>
        </p:nvPicPr>
        <p:blipFill>
          <a:blip r:embed="rId2"/>
          <a:stretch>
            <a:fillRect/>
          </a:stretch>
        </p:blipFill>
        <p:spPr>
          <a:xfrm>
            <a:off x="230053" y="1524000"/>
            <a:ext cx="8456747" cy="4724399"/>
          </a:xfrm>
          <a:prstGeom prst="rect">
            <a:avLst/>
          </a:prstGeom>
        </p:spPr>
      </p:pic>
    </p:spTree>
    <p:extLst>
      <p:ext uri="{BB962C8B-B14F-4D97-AF65-F5344CB8AC3E}">
        <p14:creationId xmlns:p14="http://schemas.microsoft.com/office/powerpoint/2010/main" val="364712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 y="-125413"/>
            <a:ext cx="9013825" cy="1143001"/>
          </a:xfrm>
        </p:spPr>
        <p:txBody>
          <a:bodyPr/>
          <a:lstStyle/>
          <a:p>
            <a:r>
              <a:rPr lang="en-US" b="0" dirty="0" smtClean="0"/>
              <a:t>Distributional preferences and redistribution</a:t>
            </a: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206500"/>
                <a:ext cx="8404225" cy="4919663"/>
              </a:xfrm>
            </p:spPr>
            <p:txBody>
              <a:bodyPr>
                <a:normAutofit fontScale="92500" lnSpcReduction="10000"/>
              </a:bodyPr>
              <a:lstStyle/>
              <a:p>
                <a:r>
                  <a:rPr lang="en-US" dirty="0" smtClean="0"/>
                  <a:t>Economists (and others) have long since moved past presuming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oMath>
                </a14:m>
                <a:r>
                  <a:rPr lang="en-US" dirty="0" smtClean="0"/>
                  <a:t/>
                </a:r>
                <a:br>
                  <a:rPr lang="en-US" dirty="0" smtClean="0"/>
                </a:br>
                <a:endParaRPr lang="en-US" dirty="0" smtClean="0"/>
              </a:p>
              <a:p>
                <a:r>
                  <a:rPr lang="en-US" dirty="0" smtClean="0"/>
                  <a:t>That is people care about the payoffs of others, and even about the </a:t>
                </a:r>
                <a:r>
                  <a:rPr lang="en-US" i="1" dirty="0" smtClean="0"/>
                  <a:t>distribution</a:t>
                </a:r>
                <a:r>
                  <a:rPr lang="en-US" dirty="0" smtClean="0"/>
                  <a:t> of payoffs</a:t>
                </a:r>
              </a:p>
              <a:p>
                <a:endParaRPr lang="en-US" dirty="0"/>
              </a:p>
              <a:p>
                <a:r>
                  <a:rPr lang="en-US" dirty="0" smtClean="0"/>
                  <a:t>Understanding these aspects of </a:t>
                </a:r>
                <a:r>
                  <a:rPr lang="en-US" i="1" dirty="0" smtClean="0"/>
                  <a:t>distributional </a:t>
                </a:r>
                <a:r>
                  <a:rPr lang="en-US" dirty="0" smtClean="0"/>
                  <a:t>preferences is central to understanding demand (and policies) for redistribution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206500"/>
                <a:ext cx="8404225" cy="4919663"/>
              </a:xfrm>
              <a:blipFill>
                <a:blip r:embed="rId3"/>
                <a:stretch>
                  <a:fillRect l="-870" t="-2602"/>
                </a:stretch>
              </a:blipFill>
            </p:spPr>
            <p:txBody>
              <a:bodyPr/>
              <a:lstStyle/>
              <a:p>
                <a:r>
                  <a:rPr lang="en-US">
                    <a:noFill/>
                  </a:rPr>
                  <a:t> </a:t>
                </a:r>
              </a:p>
            </p:txBody>
          </p:sp>
        </mc:Fallback>
      </mc:AlternateContent>
    </p:spTree>
    <p:extLst>
      <p:ext uri="{BB962C8B-B14F-4D97-AF65-F5344CB8AC3E}">
        <p14:creationId xmlns:p14="http://schemas.microsoft.com/office/powerpoint/2010/main" val="177409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specification</a:t>
            </a:r>
            <a:endParaRPr lang="en-US" dirty="0"/>
          </a:p>
        </p:txBody>
      </p:sp>
      <p:pic>
        <p:nvPicPr>
          <p:cNvPr id="4" name="Content Placeholder 3"/>
          <p:cNvPicPr>
            <a:picLocks noGrp="1" noChangeAspect="1"/>
          </p:cNvPicPr>
          <p:nvPr>
            <p:ph idx="1"/>
          </p:nvPr>
        </p:nvPicPr>
        <p:blipFill>
          <a:blip r:embed="rId2"/>
          <a:stretch>
            <a:fillRect/>
          </a:stretch>
        </p:blipFill>
        <p:spPr>
          <a:xfrm>
            <a:off x="865187" y="2209800"/>
            <a:ext cx="7181850" cy="10477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4800" y="4343400"/>
                <a:ext cx="37338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Denotes income in in position </a:t>
                </a:r>
                <a14:m>
                  <m:oMath xmlns:m="http://schemas.openxmlformats.org/officeDocument/2006/math">
                    <m:r>
                      <a:rPr lang="en-US" sz="2400" b="0" i="1" smtClean="0">
                        <a:latin typeface="Cambria Math" panose="02040503050406030204" pitchFamily="18" charset="0"/>
                      </a:rPr>
                      <m:t>𝑞</m:t>
                    </m:r>
                  </m:oMath>
                </a14:m>
                <a:r>
                  <a:rPr lang="en-US" sz="2400" dirty="0" smtClean="0"/>
                  <a:t> is higher in in distribution B than in A in decision round </a:t>
                </a:r>
                <a14:m>
                  <m:oMath xmlns:m="http://schemas.openxmlformats.org/officeDocument/2006/math">
                    <m:r>
                      <a:rPr lang="en-US" sz="2400" b="0" i="1" smtClean="0">
                        <a:latin typeface="Cambria Math" panose="02040503050406030204" pitchFamily="18" charset="0"/>
                      </a:rPr>
                      <m:t>𝑘</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4343400"/>
                <a:ext cx="3733800" cy="1569660"/>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p:cNvCxnSpPr>
            <a:stCxn id="5" idx="0"/>
          </p:cNvCxnSpPr>
          <p:nvPr/>
        </p:nvCxnSpPr>
        <p:spPr bwMode="auto">
          <a:xfrm flipV="1">
            <a:off x="2171700" y="2895600"/>
            <a:ext cx="2552700" cy="1447800"/>
          </a:xfrm>
          <a:prstGeom prst="straightConnector1">
            <a:avLst/>
          </a:prstGeom>
          <a:ln>
            <a:headEnd type="none" w="med" len="med"/>
            <a:tailEnd type="triangle"/>
          </a:ln>
        </p:spPr>
        <p:style>
          <a:lnRef idx="1">
            <a:schemeClr val="accent2"/>
          </a:lnRef>
          <a:fillRef idx="2">
            <a:schemeClr val="accent2"/>
          </a:fillRef>
          <a:effectRef idx="1">
            <a:schemeClr val="accent2"/>
          </a:effectRef>
          <a:fontRef idx="minor">
            <a:schemeClr val="dk1"/>
          </a:fontRef>
        </p:style>
      </p:cxnSp>
      <p:sp>
        <p:nvSpPr>
          <p:cNvPr id="8" name="TextBox 7"/>
          <p:cNvSpPr txBox="1"/>
          <p:nvPr/>
        </p:nvSpPr>
        <p:spPr>
          <a:xfrm>
            <a:off x="4495800" y="4495800"/>
            <a:ext cx="2895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Position fixed effect</a:t>
            </a:r>
            <a:endParaRPr lang="en-US" sz="2400" dirty="0"/>
          </a:p>
        </p:txBody>
      </p:sp>
      <p:cxnSp>
        <p:nvCxnSpPr>
          <p:cNvPr id="9" name="Straight Arrow Connector 8"/>
          <p:cNvCxnSpPr>
            <a:stCxn id="8" idx="0"/>
          </p:cNvCxnSpPr>
          <p:nvPr/>
        </p:nvCxnSpPr>
        <p:spPr bwMode="auto">
          <a:xfrm flipV="1">
            <a:off x="5943600" y="2895600"/>
            <a:ext cx="457200" cy="1600200"/>
          </a:xfrm>
          <a:prstGeom prst="straightConnector1">
            <a:avLst/>
          </a:prstGeom>
          <a:ln>
            <a:headEnd type="none" w="med" len="med"/>
            <a:tailEnd type="triangle"/>
          </a:ln>
        </p:spPr>
        <p:style>
          <a:lnRef idx="1">
            <a:schemeClr val="accent2"/>
          </a:lnRef>
          <a:fillRef idx="2">
            <a:schemeClr val="accent2"/>
          </a:fillRef>
          <a:effectRef idx="1">
            <a:schemeClr val="accent2"/>
          </a:effectRef>
          <a:fontRef idx="minor">
            <a:schemeClr val="dk1"/>
          </a:fontRef>
        </p:style>
      </p:cxnSp>
    </p:spTree>
    <p:extLst>
      <p:ext uri="{BB962C8B-B14F-4D97-AF65-F5344CB8AC3E}">
        <p14:creationId xmlns:p14="http://schemas.microsoft.com/office/powerpoint/2010/main" val="23342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for the tails</a:t>
            </a:r>
            <a:endParaRPr lang="en-US" dirty="0"/>
          </a:p>
        </p:txBody>
      </p:sp>
      <p:pic>
        <p:nvPicPr>
          <p:cNvPr id="4" name="Content Placeholder 3"/>
          <p:cNvPicPr>
            <a:picLocks noGrp="1" noChangeAspect="1"/>
          </p:cNvPicPr>
          <p:nvPr>
            <p:ph idx="1"/>
          </p:nvPr>
        </p:nvPicPr>
        <p:blipFill>
          <a:blip r:embed="rId2"/>
          <a:stretch>
            <a:fillRect/>
          </a:stretch>
        </p:blipFill>
        <p:spPr>
          <a:xfrm>
            <a:off x="907049" y="1295400"/>
            <a:ext cx="7012328" cy="4800599"/>
          </a:xfrm>
          <a:prstGeom prst="rect">
            <a:avLst/>
          </a:prstGeom>
        </p:spPr>
      </p:pic>
    </p:spTree>
    <p:extLst>
      <p:ext uri="{BB962C8B-B14F-4D97-AF65-F5344CB8AC3E}">
        <p14:creationId xmlns:p14="http://schemas.microsoft.com/office/powerpoint/2010/main" val="1548633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1825" y="1981200"/>
            <a:ext cx="7005436" cy="3657600"/>
          </a:xfrm>
          <a:prstGeom prst="rect">
            <a:avLst/>
          </a:prstGeom>
        </p:spPr>
      </p:pic>
      <p:sp>
        <p:nvSpPr>
          <p:cNvPr id="2" name="Title 1"/>
          <p:cNvSpPr>
            <a:spLocks noGrp="1"/>
          </p:cNvSpPr>
          <p:nvPr>
            <p:ph type="title"/>
          </p:nvPr>
        </p:nvSpPr>
        <p:spPr/>
        <p:txBody>
          <a:bodyPr/>
          <a:lstStyle/>
          <a:p>
            <a:r>
              <a:rPr lang="en-US" dirty="0" smtClean="0"/>
              <a:t>Concern for the neighbors</a:t>
            </a:r>
            <a:endParaRPr lang="en-US" dirty="0"/>
          </a:p>
        </p:txBody>
      </p:sp>
      <p:pic>
        <p:nvPicPr>
          <p:cNvPr id="4" name="Content Placeholder 3"/>
          <p:cNvPicPr>
            <a:picLocks noGrp="1" noChangeAspect="1"/>
          </p:cNvPicPr>
          <p:nvPr>
            <p:ph idx="1"/>
          </p:nvPr>
        </p:nvPicPr>
        <p:blipFill>
          <a:blip r:embed="rId3"/>
          <a:stretch>
            <a:fillRect/>
          </a:stretch>
        </p:blipFill>
        <p:spPr>
          <a:xfrm>
            <a:off x="762000" y="1981200"/>
            <a:ext cx="6906993" cy="3809999"/>
          </a:xfrm>
          <a:prstGeom prst="rect">
            <a:avLst/>
          </a:prstGeom>
        </p:spPr>
      </p:pic>
      <p:pic>
        <p:nvPicPr>
          <p:cNvPr id="6" name="Picture 5"/>
          <p:cNvPicPr>
            <a:picLocks noChangeAspect="1"/>
          </p:cNvPicPr>
          <p:nvPr/>
        </p:nvPicPr>
        <p:blipFill>
          <a:blip r:embed="rId4"/>
          <a:stretch>
            <a:fillRect/>
          </a:stretch>
        </p:blipFill>
        <p:spPr>
          <a:xfrm>
            <a:off x="914400" y="2133600"/>
            <a:ext cx="7073583" cy="3505200"/>
          </a:xfrm>
          <a:prstGeom prst="rect">
            <a:avLst/>
          </a:prstGeom>
        </p:spPr>
      </p:pic>
      <p:pic>
        <p:nvPicPr>
          <p:cNvPr id="7" name="Picture 6"/>
          <p:cNvPicPr>
            <a:picLocks noChangeAspect="1"/>
          </p:cNvPicPr>
          <p:nvPr/>
        </p:nvPicPr>
        <p:blipFill>
          <a:blip r:embed="rId5"/>
          <a:stretch>
            <a:fillRect/>
          </a:stretch>
        </p:blipFill>
        <p:spPr>
          <a:xfrm>
            <a:off x="704264" y="1981200"/>
            <a:ext cx="7022463" cy="3921518"/>
          </a:xfrm>
          <a:prstGeom prst="rect">
            <a:avLst/>
          </a:prstGeom>
        </p:spPr>
      </p:pic>
    </p:spTree>
    <p:extLst>
      <p:ext uri="{BB962C8B-B14F-4D97-AF65-F5344CB8AC3E}">
        <p14:creationId xmlns:p14="http://schemas.microsoft.com/office/powerpoint/2010/main" val="22777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results</a:t>
            </a:r>
            <a:endParaRPr lang="en-US" dirty="0"/>
          </a:p>
        </p:txBody>
      </p:sp>
      <p:pic>
        <p:nvPicPr>
          <p:cNvPr id="4" name="Content Placeholder 3"/>
          <p:cNvPicPr>
            <a:picLocks noGrp="1" noChangeAspect="1"/>
          </p:cNvPicPr>
          <p:nvPr>
            <p:ph idx="1"/>
          </p:nvPr>
        </p:nvPicPr>
        <p:blipFill>
          <a:blip r:embed="rId2"/>
          <a:stretch>
            <a:fillRect/>
          </a:stretch>
        </p:blipFill>
        <p:spPr>
          <a:xfrm>
            <a:off x="347816" y="1447800"/>
            <a:ext cx="7981041" cy="4572000"/>
          </a:xfrm>
          <a:prstGeom prst="rect">
            <a:avLst/>
          </a:prstGeom>
        </p:spPr>
      </p:pic>
    </p:spTree>
    <p:extLst>
      <p:ext uri="{BB962C8B-B14F-4D97-AF65-F5344CB8AC3E}">
        <p14:creationId xmlns:p14="http://schemas.microsoft.com/office/powerpoint/2010/main" val="2463293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pic>
        <p:nvPicPr>
          <p:cNvPr id="4" name="Content Placeholder 3"/>
          <p:cNvPicPr>
            <a:picLocks noGrp="1" noChangeAspect="1"/>
          </p:cNvPicPr>
          <p:nvPr>
            <p:ph idx="1"/>
          </p:nvPr>
        </p:nvPicPr>
        <p:blipFill>
          <a:blip r:embed="rId3"/>
          <a:stretch>
            <a:fillRect/>
          </a:stretch>
        </p:blipFill>
        <p:spPr>
          <a:xfrm>
            <a:off x="579867" y="1219200"/>
            <a:ext cx="7802133" cy="5105400"/>
          </a:xfrm>
          <a:prstGeom prst="rect">
            <a:avLst/>
          </a:prstGeom>
        </p:spPr>
      </p:pic>
    </p:spTree>
    <p:extLst>
      <p:ext uri="{BB962C8B-B14F-4D97-AF65-F5344CB8AC3E}">
        <p14:creationId xmlns:p14="http://schemas.microsoft.com/office/powerpoint/2010/main" val="660696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main results</a:t>
            </a:r>
            <a:endParaRPr lang="en-US" dirty="0"/>
          </a:p>
        </p:txBody>
      </p:sp>
      <p:sp>
        <p:nvSpPr>
          <p:cNvPr id="3" name="Content Placeholder 2"/>
          <p:cNvSpPr>
            <a:spLocks noGrp="1"/>
          </p:cNvSpPr>
          <p:nvPr>
            <p:ph idx="1"/>
          </p:nvPr>
        </p:nvSpPr>
        <p:spPr>
          <a:xfrm>
            <a:off x="457200" y="1219200"/>
            <a:ext cx="8534400" cy="4919663"/>
          </a:xfrm>
        </p:spPr>
        <p:txBody>
          <a:bodyPr>
            <a:normAutofit fontScale="92500" lnSpcReduction="10000"/>
          </a:bodyPr>
          <a:lstStyle/>
          <a:p>
            <a:r>
              <a:rPr lang="en-US" sz="3600" dirty="0" smtClean="0"/>
              <a:t>Individuals show particular concern for:</a:t>
            </a:r>
          </a:p>
          <a:p>
            <a:pPr lvl="1"/>
            <a:r>
              <a:rPr lang="en-US" sz="3200" dirty="0"/>
              <a:t>Raising bottom incomes</a:t>
            </a:r>
          </a:p>
          <a:p>
            <a:pPr lvl="1"/>
            <a:r>
              <a:rPr lang="en-US" sz="3200" dirty="0" smtClean="0"/>
              <a:t>Reducing top incomes</a:t>
            </a:r>
          </a:p>
          <a:p>
            <a:pPr lvl="1"/>
            <a:r>
              <a:rPr lang="en-US" sz="3200" dirty="0" smtClean="0"/>
              <a:t>Lowering those just above them</a:t>
            </a:r>
            <a:endParaRPr lang="en-US" sz="3200" dirty="0" smtClean="0"/>
          </a:p>
          <a:p>
            <a:r>
              <a:rPr lang="en-US" sz="3600" dirty="0" smtClean="0"/>
              <a:t>The first of these fits straightforwardly with Rawlsian preferences; the latter two are distinct from extant models, though consistent with popular narratives of preferences for “soaking the rich” and “keeping up with the Jones’”</a:t>
            </a:r>
            <a:endParaRPr lang="en-US" sz="3600" dirty="0"/>
          </a:p>
        </p:txBody>
      </p:sp>
    </p:spTree>
    <p:extLst>
      <p:ext uri="{BB962C8B-B14F-4D97-AF65-F5344CB8AC3E}">
        <p14:creationId xmlns:p14="http://schemas.microsoft.com/office/powerpoint/2010/main" val="2762222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FS model</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We can highlight the importance of allowing the data to guide these social preference parameters by comparing the predictions of our model to that of the FS formulation, which imposes constant weights on disadvantageous inequality and also advantageous inequality.</a:t>
            </a:r>
          </a:p>
          <a:p>
            <a:r>
              <a:rPr lang="en-US" sz="3600" dirty="0" smtClean="0"/>
              <a:t>On the next two slides, we contrast our predictions versus those of the FS model</a:t>
            </a:r>
            <a:endParaRPr lang="en-US" sz="3600" dirty="0"/>
          </a:p>
        </p:txBody>
      </p:sp>
    </p:spTree>
    <p:extLst>
      <p:ext uri="{BB962C8B-B14F-4D97-AF65-F5344CB8AC3E}">
        <p14:creationId xmlns:p14="http://schemas.microsoft.com/office/powerpoint/2010/main" val="3664394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from FS model</a:t>
            </a:r>
            <a:endParaRPr lang="en-US" dirty="0"/>
          </a:p>
        </p:txBody>
      </p:sp>
      <p:pic>
        <p:nvPicPr>
          <p:cNvPr id="1026" name="4A332418-D4B9-48CA-8585-D12292035F67" descr="6E42CE6E-6AAD-4504-96F2-24FBC091BD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1219200"/>
            <a:ext cx="7116762" cy="518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86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 model for person in position 3</a:t>
            </a:r>
            <a:endParaRPr lang="en-US" dirty="0"/>
          </a:p>
        </p:txBody>
      </p:sp>
      <p:pic>
        <p:nvPicPr>
          <p:cNvPr id="2051" name="849EE1AC-E607-48E5-B8A4-9F44E6057FB8" descr="3F3F61D7-C22C-4624-8D60-65441538F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92" y="1371600"/>
            <a:ext cx="701170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90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3"/>
            <a:ext cx="8404225" cy="1143001"/>
          </a:xfrm>
        </p:spPr>
        <p:txBody>
          <a:bodyPr/>
          <a:lstStyle/>
          <a:p>
            <a:r>
              <a:rPr lang="en-US" sz="4000" b="0" dirty="0" smtClean="0"/>
              <a:t>Building blocks of distributional </a:t>
            </a:r>
            <a:r>
              <a:rPr lang="en-US" sz="4000" b="0" dirty="0" err="1" smtClean="0"/>
              <a:t>prefs</a:t>
            </a:r>
            <a:endParaRPr lang="en-US" sz="4000" b="0" dirty="0"/>
          </a:p>
        </p:txBody>
      </p:sp>
      <p:sp>
        <p:nvSpPr>
          <p:cNvPr id="3" name="Content Placeholder 2"/>
          <p:cNvSpPr>
            <a:spLocks noGrp="1"/>
          </p:cNvSpPr>
          <p:nvPr>
            <p:ph idx="1"/>
          </p:nvPr>
        </p:nvSpPr>
        <p:spPr/>
        <p:txBody>
          <a:bodyPr/>
          <a:lstStyle/>
          <a:p>
            <a:r>
              <a:rPr lang="en-US" u="sng" dirty="0" smtClean="0"/>
              <a:t>Theory</a:t>
            </a:r>
            <a:r>
              <a:rPr lang="en-US" dirty="0" smtClean="0"/>
              <a:t>: standard models (including Fehr and Schmidt, which we work from) put a lot of structure on particular distributional concerns (e</a:t>
            </a:r>
            <a:r>
              <a:rPr lang="en-US" sz="3200" dirty="0" smtClean="0"/>
              <a:t>.g., same weight on inequality relative to all individuals above </a:t>
            </a:r>
            <a:r>
              <a:rPr lang="en-US" sz="3200" i="1" dirty="0" smtClean="0"/>
              <a:t>self</a:t>
            </a:r>
            <a:r>
              <a:rPr lang="en-US" sz="3200" dirty="0" smtClean="0"/>
              <a:t>)</a:t>
            </a:r>
            <a:endParaRPr lang="en-US" sz="3200" dirty="0"/>
          </a:p>
          <a:p>
            <a:endParaRPr lang="en-US" u="sng" dirty="0" smtClean="0"/>
          </a:p>
          <a:p>
            <a:r>
              <a:rPr lang="en-US" u="sng" dirty="0" smtClean="0"/>
              <a:t>Experiments</a:t>
            </a:r>
            <a:r>
              <a:rPr lang="en-US" dirty="0" smtClean="0"/>
              <a:t>: much of extant evidence (in favor of difference-aversion models </a:t>
            </a:r>
            <a:r>
              <a:rPr lang="en-US" dirty="0" err="1" smtClean="0"/>
              <a:t>etc</a:t>
            </a:r>
            <a:r>
              <a:rPr lang="en-US" dirty="0" smtClean="0"/>
              <a:t>) is based on 2-3 person dictator games</a:t>
            </a:r>
            <a:endParaRPr lang="en-US" u="sng" dirty="0"/>
          </a:p>
        </p:txBody>
      </p:sp>
    </p:spTree>
    <p:extLst>
      <p:ext uri="{BB962C8B-B14F-4D97-AF65-F5344CB8AC3E}">
        <p14:creationId xmlns:p14="http://schemas.microsoft.com/office/powerpoint/2010/main" val="135627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a:t>
            </a:r>
            <a:endParaRPr lang="en-US" dirty="0"/>
          </a:p>
        </p:txBody>
      </p:sp>
      <p:sp>
        <p:nvSpPr>
          <p:cNvPr id="3" name="Content Placeholder 2"/>
          <p:cNvSpPr>
            <a:spLocks noGrp="1"/>
          </p:cNvSpPr>
          <p:nvPr>
            <p:ph idx="1"/>
          </p:nvPr>
        </p:nvSpPr>
        <p:spPr>
          <a:xfrm>
            <a:off x="457200" y="1206500"/>
            <a:ext cx="7997825" cy="5270500"/>
          </a:xfrm>
        </p:spPr>
        <p:txBody>
          <a:bodyPr/>
          <a:lstStyle/>
          <a:p>
            <a:r>
              <a:rPr lang="en-US" dirty="0" smtClean="0"/>
              <a:t>We aim to understand whether there is a particular structure to distributional preferences (e.g., regard for </a:t>
            </a:r>
            <a:r>
              <a:rPr lang="en-US" i="1" dirty="0"/>
              <a:t>particular</a:t>
            </a:r>
            <a:r>
              <a:rPr lang="en-US" dirty="0"/>
              <a:t> </a:t>
            </a:r>
            <a:r>
              <a:rPr lang="en-US" dirty="0" smtClean="0"/>
              <a:t>individuals’ incomes relative to self)</a:t>
            </a:r>
            <a:br>
              <a:rPr lang="en-US" dirty="0" smtClean="0"/>
            </a:br>
            <a:endParaRPr lang="en-US" dirty="0" smtClean="0"/>
          </a:p>
          <a:p>
            <a:r>
              <a:rPr lang="en-US" dirty="0" smtClean="0"/>
              <a:t>Motivation: </a:t>
            </a:r>
          </a:p>
          <a:p>
            <a:pPr lvl="1"/>
            <a:r>
              <a:rPr lang="en-US" dirty="0" smtClean="0"/>
              <a:t>To better inform modeling of distributional preferences</a:t>
            </a:r>
          </a:p>
          <a:p>
            <a:pPr lvl="1"/>
            <a:r>
              <a:rPr lang="en-US" dirty="0" smtClean="0"/>
              <a:t>Ultimately to contribute to understand of demand for redistribution</a:t>
            </a:r>
            <a:endParaRPr lang="en-US" dirty="0"/>
          </a:p>
        </p:txBody>
      </p:sp>
    </p:spTree>
    <p:extLst>
      <p:ext uri="{BB962C8B-B14F-4D97-AF65-F5344CB8AC3E}">
        <p14:creationId xmlns:p14="http://schemas.microsoft.com/office/powerpoint/2010/main" val="202645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 (cont’d)</a:t>
            </a:r>
            <a:endParaRPr lang="en-US" dirty="0"/>
          </a:p>
        </p:txBody>
      </p:sp>
      <p:pic>
        <p:nvPicPr>
          <p:cNvPr id="7" name="Content Placeholder 6"/>
          <p:cNvPicPr>
            <a:picLocks noGrp="1" noChangeAspect="1"/>
          </p:cNvPicPr>
          <p:nvPr>
            <p:ph idx="1"/>
          </p:nvPr>
        </p:nvPicPr>
        <p:blipFill>
          <a:blip r:embed="rId2"/>
          <a:stretch>
            <a:fillRect/>
          </a:stretch>
        </p:blipFill>
        <p:spPr>
          <a:xfrm>
            <a:off x="465084" y="1524000"/>
            <a:ext cx="8221716" cy="4267200"/>
          </a:xfrm>
          <a:prstGeom prst="rect">
            <a:avLst/>
          </a:prstGeom>
        </p:spPr>
      </p:pic>
    </p:spTree>
    <p:extLst>
      <p:ext uri="{BB962C8B-B14F-4D97-AF65-F5344CB8AC3E}">
        <p14:creationId xmlns:p14="http://schemas.microsoft.com/office/powerpoint/2010/main" val="397461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 (cont’d)</a:t>
            </a:r>
            <a:endParaRPr lang="en-US" dirty="0"/>
          </a:p>
        </p:txBody>
      </p:sp>
      <p:sp>
        <p:nvSpPr>
          <p:cNvPr id="3" name="Content Placeholder 2"/>
          <p:cNvSpPr>
            <a:spLocks noGrp="1"/>
          </p:cNvSpPr>
          <p:nvPr>
            <p:ph idx="1"/>
          </p:nvPr>
        </p:nvSpPr>
        <p:spPr>
          <a:xfrm>
            <a:off x="457200" y="1206500"/>
            <a:ext cx="7997825" cy="5270500"/>
          </a:xfrm>
        </p:spPr>
        <p:txBody>
          <a:bodyPr/>
          <a:lstStyle/>
          <a:p>
            <a:r>
              <a:rPr lang="en-US" dirty="0" smtClean="0"/>
              <a:t>Subjects make a series of decisions between pairs of “societies” in which own-income is identical, but other incomes vary</a:t>
            </a:r>
          </a:p>
          <a:p>
            <a:endParaRPr lang="en-US" dirty="0"/>
          </a:p>
          <a:p>
            <a:r>
              <a:rPr lang="en-US" dirty="0" smtClean="0"/>
              <a:t>We pool subjects’ decisions to assess the extent to which subjects are concerned (on average) with different components of inequality</a:t>
            </a:r>
            <a:endParaRPr lang="en-US" dirty="0"/>
          </a:p>
        </p:txBody>
      </p:sp>
    </p:spTree>
    <p:extLst>
      <p:ext uri="{BB962C8B-B14F-4D97-AF65-F5344CB8AC3E}">
        <p14:creationId xmlns:p14="http://schemas.microsoft.com/office/powerpoint/2010/main" val="164643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Main results</a:t>
            </a:r>
            <a:endParaRPr lang="en-US" sz="4000" dirty="0"/>
          </a:p>
        </p:txBody>
      </p:sp>
      <p:sp>
        <p:nvSpPr>
          <p:cNvPr id="3" name="Content Placeholder 2"/>
          <p:cNvSpPr>
            <a:spLocks noGrp="1"/>
          </p:cNvSpPr>
          <p:nvPr>
            <p:ph idx="1"/>
          </p:nvPr>
        </p:nvSpPr>
        <p:spPr>
          <a:xfrm>
            <a:off x="457200" y="1206500"/>
            <a:ext cx="8404225" cy="4919663"/>
          </a:xfrm>
        </p:spPr>
        <p:txBody>
          <a:bodyPr>
            <a:normAutofit fontScale="92500" lnSpcReduction="20000"/>
          </a:bodyPr>
          <a:lstStyle/>
          <a:p>
            <a:r>
              <a:rPr lang="en-US" sz="3600" dirty="0" smtClean="0"/>
              <a:t>Unsurprising but comforting (for the methodology):</a:t>
            </a:r>
          </a:p>
          <a:p>
            <a:pPr lvl="1"/>
            <a:r>
              <a:rPr lang="en-US" sz="3200" dirty="0" smtClean="0"/>
              <a:t>Subjects are much more likely to pick distributions that </a:t>
            </a:r>
            <a:r>
              <a:rPr lang="en-US" sz="3200" i="1" dirty="0" smtClean="0"/>
              <a:t>increase </a:t>
            </a:r>
            <a:r>
              <a:rPr lang="en-US" sz="3200" dirty="0" smtClean="0"/>
              <a:t>the worst-off member of society and </a:t>
            </a:r>
            <a:r>
              <a:rPr lang="en-US" sz="3200" i="1" dirty="0" smtClean="0"/>
              <a:t>decrease</a:t>
            </a:r>
            <a:r>
              <a:rPr lang="en-US" sz="3200" dirty="0" smtClean="0"/>
              <a:t> the best-off (holding total income constant)</a:t>
            </a:r>
            <a:br>
              <a:rPr lang="en-US" sz="3200" dirty="0" smtClean="0"/>
            </a:br>
            <a:endParaRPr lang="en-US" sz="3200" dirty="0" smtClean="0"/>
          </a:p>
          <a:p>
            <a:r>
              <a:rPr lang="en-US" sz="3600" dirty="0" smtClean="0"/>
              <a:t>Perhaps more surprising (but not completely so):</a:t>
            </a:r>
            <a:endParaRPr lang="en-US" sz="3600" dirty="0"/>
          </a:p>
          <a:p>
            <a:pPr lvl="1"/>
            <a:r>
              <a:rPr lang="en-US" sz="3200" dirty="0" smtClean="0"/>
              <a:t>Subjects are particularly concerned with lowering the incomes of those directly above them (“keeping up with the Jones’”)</a:t>
            </a:r>
            <a:endParaRPr lang="en-US" sz="3200" dirty="0"/>
          </a:p>
          <a:p>
            <a:pPr lvl="1"/>
            <a:endParaRPr lang="en-US" sz="3200" dirty="0"/>
          </a:p>
        </p:txBody>
      </p:sp>
    </p:spTree>
    <p:extLst>
      <p:ext uri="{BB962C8B-B14F-4D97-AF65-F5344CB8AC3E}">
        <p14:creationId xmlns:p14="http://schemas.microsoft.com/office/powerpoint/2010/main" val="147094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earlier papers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We’re not the first to consider this type of “large group” redistributive exercise, but previous work (see </a:t>
            </a:r>
            <a:r>
              <a:rPr lang="en-US" dirty="0" err="1" smtClean="0"/>
              <a:t>esp</a:t>
            </a:r>
            <a:r>
              <a:rPr lang="en-US" dirty="0" smtClean="0"/>
              <a:t> Durante et al, 2014) essentially impose a standard tax formula that doesn’t allow for subjects to express differential concern for some particular high (or low) income individuals</a:t>
            </a:r>
          </a:p>
          <a:p>
            <a:endParaRPr lang="en-US" dirty="0"/>
          </a:p>
          <a:p>
            <a:r>
              <a:rPr lang="en-US" dirty="0" smtClean="0"/>
              <a:t>[Relatedly, standard Meltzer-Richard model of redistribution limit the set of policies available to voters]</a:t>
            </a:r>
            <a:endParaRPr lang="en-US" dirty="0"/>
          </a:p>
        </p:txBody>
      </p:sp>
    </p:spTree>
    <p:extLst>
      <p:ext uri="{BB962C8B-B14F-4D97-AF65-F5344CB8AC3E}">
        <p14:creationId xmlns:p14="http://schemas.microsoft.com/office/powerpoint/2010/main" val="174336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 y="-125413"/>
            <a:ext cx="9013825" cy="1143001"/>
          </a:xfrm>
        </p:spPr>
        <p:txBody>
          <a:bodyPr/>
          <a:lstStyle/>
          <a:p>
            <a:r>
              <a:rPr lang="en-US" b="0" dirty="0" smtClean="0"/>
              <a:t>Distributional Preferences in Larger Groups</a:t>
            </a:r>
            <a:endParaRPr lang="en-US" b="0" dirty="0"/>
          </a:p>
        </p:txBody>
      </p:sp>
      <p:sp>
        <p:nvSpPr>
          <p:cNvPr id="3" name="Content Placeholder 2"/>
          <p:cNvSpPr>
            <a:spLocks noGrp="1"/>
          </p:cNvSpPr>
          <p:nvPr>
            <p:ph idx="1"/>
          </p:nvPr>
        </p:nvSpPr>
        <p:spPr/>
        <p:txBody>
          <a:bodyPr/>
          <a:lstStyle/>
          <a:p>
            <a:r>
              <a:rPr lang="en-US" sz="3600" dirty="0" smtClean="0"/>
              <a:t>Benchmark model</a:t>
            </a:r>
          </a:p>
          <a:p>
            <a:endParaRPr lang="en-US" sz="3600" dirty="0"/>
          </a:p>
          <a:p>
            <a:r>
              <a:rPr lang="en-US" sz="3600" dirty="0" smtClean="0"/>
              <a:t>Experimental </a:t>
            </a:r>
            <a:r>
              <a:rPr lang="en-US" sz="3600" dirty="0" smtClean="0"/>
              <a:t>design</a:t>
            </a:r>
          </a:p>
          <a:p>
            <a:endParaRPr lang="en-US" sz="3600" dirty="0"/>
          </a:p>
          <a:p>
            <a:r>
              <a:rPr lang="en-US" sz="3600" dirty="0" smtClean="0"/>
              <a:t>Data collection</a:t>
            </a:r>
          </a:p>
          <a:p>
            <a:endParaRPr lang="en-US" sz="3600" dirty="0"/>
          </a:p>
          <a:p>
            <a:r>
              <a:rPr lang="en-US" sz="3600" dirty="0" smtClean="0"/>
              <a:t>Main Results</a:t>
            </a:r>
            <a:endParaRPr lang="en-US" sz="3600" dirty="0" smtClean="0"/>
          </a:p>
        </p:txBody>
      </p:sp>
    </p:spTree>
    <p:extLst>
      <p:ext uri="{BB962C8B-B14F-4D97-AF65-F5344CB8AC3E}">
        <p14:creationId xmlns:p14="http://schemas.microsoft.com/office/powerpoint/2010/main" val="2458122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DELIMITERS" val="3.1"/>
  <p:tag name="ADVANCEDSETTINGSVIEW" val="True"/>
  <p:tag name="TPSAVEPATH" val="W:"/>
  <p:tag name="CHARTCOLORS"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MBAclass1_slides_intro">
  <a:themeElements>
    <a:clrScheme name="1_MBAclass1_slides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BAclass1_slides_intr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0070C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0070C0"/>
            </a:solidFill>
            <a:effectLst/>
            <a:latin typeface="Arial" charset="0"/>
          </a:defRPr>
        </a:defPPr>
      </a:lstStyle>
    </a:lnDef>
  </a:objectDefaults>
  <a:extraClrSchemeLst>
    <a:extraClrScheme>
      <a:clrScheme name="1_MBAclass1_slides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BAclass1_slides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BAclass1_slides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BAclass1_slides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BAclass1_slides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BAclass1_slides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BAclass1_slides_in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BAclass1_slides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BAclass1_slides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BAclass1_slides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BAclass1_slides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BAclass1_slides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BAclass1_slides_intro">
  <a:themeElements>
    <a:clrScheme name="3_MBAclass1_slides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BAclass1_slides_intr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0070C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0070C0"/>
            </a:solidFill>
            <a:effectLst/>
            <a:latin typeface="Arial" charset="0"/>
          </a:defRPr>
        </a:defPPr>
      </a:lstStyle>
    </a:lnDef>
  </a:objectDefaults>
  <a:extraClrSchemeLst>
    <a:extraClrScheme>
      <a:clrScheme name="3_MBAclass1_slides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BAclass1_slides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BAclass1_slides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BAclass1_slides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BAclass1_slides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BAclass1_slides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BAclass1_slides_in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BAclass1_slides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BAclass1_slides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BAclass1_slides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BAclass1_slides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BAclass1_slides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MBAclass3_slides_savings_1UPD</Template>
  <TotalTime>145691</TotalTime>
  <Words>1100</Words>
  <Application>Microsoft Office PowerPoint</Application>
  <PresentationFormat>On-screen Show (4:3)</PresentationFormat>
  <Paragraphs>98</Paragraphs>
  <Slides>28</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Cambria Math</vt:lpstr>
      <vt:lpstr>1_MBAclass1_slides_intro</vt:lpstr>
      <vt:lpstr>3_MBAclass1_slides_intro</vt:lpstr>
      <vt:lpstr>PowerPoint Presentation</vt:lpstr>
      <vt:lpstr>Distributional preferences and redistribution</vt:lpstr>
      <vt:lpstr>Building blocks of distributional prefs</vt:lpstr>
      <vt:lpstr>Our experiment</vt:lpstr>
      <vt:lpstr>Our experiment (cont’d)</vt:lpstr>
      <vt:lpstr>Our experiment (cont’d)</vt:lpstr>
      <vt:lpstr>Main results</vt:lpstr>
      <vt:lpstr>Comparison to earlier papers</vt:lpstr>
      <vt:lpstr>Distributional Preferences in Larger Groups</vt:lpstr>
      <vt:lpstr>Benchmark model</vt:lpstr>
      <vt:lpstr>Benchmark model (cont’d)</vt:lpstr>
      <vt:lpstr>An extension of FS</vt:lpstr>
      <vt:lpstr>Experimental design and results: note</vt:lpstr>
      <vt:lpstr>Basic instructions</vt:lpstr>
      <vt:lpstr>Each decision problem</vt:lpstr>
      <vt:lpstr>Each decision problem (cont’d)</vt:lpstr>
      <vt:lpstr>Range of treatments in 2013-14</vt:lpstr>
      <vt:lpstr>Data collection</vt:lpstr>
      <vt:lpstr>Sample sociodemographics</vt:lpstr>
      <vt:lpstr>Main specification</vt:lpstr>
      <vt:lpstr>Concern for the tails</vt:lpstr>
      <vt:lpstr>Concern for the neighbors</vt:lpstr>
      <vt:lpstr>Regression results</vt:lpstr>
      <vt:lpstr>Heterogeneity</vt:lpstr>
      <vt:lpstr>Summary of main results</vt:lpstr>
      <vt:lpstr>Comparison to FS model</vt:lpstr>
      <vt:lpstr>Predictions from FS model</vt:lpstr>
      <vt:lpstr>FS model for person in position 3</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dc:creator>
  <cp:lastModifiedBy>Fisman, Raymond</cp:lastModifiedBy>
  <cp:revision>1012</cp:revision>
  <cp:lastPrinted>2013-11-06T16:05:27Z</cp:lastPrinted>
  <dcterms:created xsi:type="dcterms:W3CDTF">2009-07-14T18:51:06Z</dcterms:created>
  <dcterms:modified xsi:type="dcterms:W3CDTF">2020-07-02T14:17:54Z</dcterms:modified>
</cp:coreProperties>
</file>